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4EF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97F4EE-4C0B-4452-9757-65943C220096}" v="7" dt="2024-04-18T15:01:24.503"/>
    <p1510:client id="{F2B5DF93-3368-4549-A397-0D95CCD15525}" v="4" dt="2024-04-18T14:59:48.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athorn SUWANRASAMEE" userId="c356a37c-5c0c-4930-ad31-3371f4b0bee2" providerId="ADAL" clId="{F2B5DF93-3368-4549-A397-0D95CCD15525}"/>
    <pc:docChg chg="modSld">
      <pc:chgData name="Thanathorn SUWANRASAMEE" userId="c356a37c-5c0c-4930-ad31-3371f4b0bee2" providerId="ADAL" clId="{F2B5DF93-3368-4549-A397-0D95CCD15525}" dt="2024-04-18T14:59:48.814" v="3" actId="20577"/>
      <pc:docMkLst>
        <pc:docMk/>
      </pc:docMkLst>
      <pc:sldChg chg="modSp mod">
        <pc:chgData name="Thanathorn SUWANRASAMEE" userId="c356a37c-5c0c-4930-ad31-3371f4b0bee2" providerId="ADAL" clId="{F2B5DF93-3368-4549-A397-0D95CCD15525}" dt="2024-04-18T14:59:48.814" v="3" actId="20577"/>
        <pc:sldMkLst>
          <pc:docMk/>
          <pc:sldMk cId="1472496815" sldId="256"/>
        </pc:sldMkLst>
        <pc:spChg chg="mod">
          <ac:chgData name="Thanathorn SUWANRASAMEE" userId="c356a37c-5c0c-4930-ad31-3371f4b0bee2" providerId="ADAL" clId="{F2B5DF93-3368-4549-A397-0D95CCD15525}" dt="2024-04-18T14:59:48.814" v="3" actId="20577"/>
          <ac:spMkLst>
            <pc:docMk/>
            <pc:sldMk cId="1472496815" sldId="256"/>
            <ac:spMk id="4" creationId="{29D61989-1038-EDD8-DE4A-0759AB44427E}"/>
          </ac:spMkLst>
        </pc:spChg>
      </pc:sldChg>
    </pc:docChg>
  </pc:docChgLst>
  <pc:docChgLst>
    <pc:chgData name="Thanathorn SUWANRASAMEE" userId="S::thanathorn.s@live.ku.th::c356a37c-5c0c-4930-ad31-3371f4b0bee2" providerId="AD" clId="Web-{7497F4EE-4C0B-4452-9757-65943C220096}"/>
    <pc:docChg chg="modSld">
      <pc:chgData name="Thanathorn SUWANRASAMEE" userId="S::thanathorn.s@live.ku.th::c356a37c-5c0c-4930-ad31-3371f4b0bee2" providerId="AD" clId="Web-{7497F4EE-4C0B-4452-9757-65943C220096}" dt="2024-04-18T15:01:23.363" v="2" actId="20577"/>
      <pc:docMkLst>
        <pc:docMk/>
      </pc:docMkLst>
      <pc:sldChg chg="modSp">
        <pc:chgData name="Thanathorn SUWANRASAMEE" userId="S::thanathorn.s@live.ku.th::c356a37c-5c0c-4930-ad31-3371f4b0bee2" providerId="AD" clId="Web-{7497F4EE-4C0B-4452-9757-65943C220096}" dt="2024-04-18T15:01:23.363" v="2" actId="20577"/>
        <pc:sldMkLst>
          <pc:docMk/>
          <pc:sldMk cId="1472496815" sldId="256"/>
        </pc:sldMkLst>
        <pc:spChg chg="mod">
          <ac:chgData name="Thanathorn SUWANRASAMEE" userId="S::thanathorn.s@live.ku.th::c356a37c-5c0c-4930-ad31-3371f4b0bee2" providerId="AD" clId="Web-{7497F4EE-4C0B-4452-9757-65943C220096}" dt="2024-04-18T15:01:23.363" v="2" actId="20577"/>
          <ac:spMkLst>
            <pc:docMk/>
            <pc:sldMk cId="1472496815" sldId="256"/>
            <ac:spMk id="10" creationId="{52E2CC1D-0CCC-DA14-EE7B-67AADB850C1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p>
        </p:txBody>
      </p:sp>
      <p:sp>
        <p:nvSpPr>
          <p:cNvPr id="4" name="Date Placeholder 3"/>
          <p:cNvSpPr>
            <a:spLocks noGrp="1"/>
          </p:cNvSpPr>
          <p:nvPr>
            <p:ph type="dt" sz="half" idx="10"/>
          </p:nvPr>
        </p:nvSpPr>
        <p:spPr/>
        <p:txBody>
          <a:bodyPr/>
          <a:lstStyle/>
          <a:p>
            <a:fld id="{456DDE99-F998-4658-964B-18ECC7F6897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129507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DDE99-F998-4658-964B-18ECC7F6897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606414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DDE99-F998-4658-964B-18ECC7F6897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396268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6DDE99-F998-4658-964B-18ECC7F6897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45982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tint val="82000"/>
                  </a:schemeClr>
                </a:solidFill>
              </a:defRPr>
            </a:lvl1pPr>
            <a:lvl2pPr marL="1513743" indent="0">
              <a:buNone/>
              <a:defRPr sz="6622">
                <a:solidFill>
                  <a:schemeClr val="tx1">
                    <a:tint val="82000"/>
                  </a:schemeClr>
                </a:solidFill>
              </a:defRPr>
            </a:lvl2pPr>
            <a:lvl3pPr marL="3027487" indent="0">
              <a:buNone/>
              <a:defRPr sz="5960">
                <a:solidFill>
                  <a:schemeClr val="tx1">
                    <a:tint val="82000"/>
                  </a:schemeClr>
                </a:solidFill>
              </a:defRPr>
            </a:lvl3pPr>
            <a:lvl4pPr marL="4541230" indent="0">
              <a:buNone/>
              <a:defRPr sz="5297">
                <a:solidFill>
                  <a:schemeClr val="tx1">
                    <a:tint val="82000"/>
                  </a:schemeClr>
                </a:solidFill>
              </a:defRPr>
            </a:lvl4pPr>
            <a:lvl5pPr marL="6054974" indent="0">
              <a:buNone/>
              <a:defRPr sz="5297">
                <a:solidFill>
                  <a:schemeClr val="tx1">
                    <a:tint val="82000"/>
                  </a:schemeClr>
                </a:solidFill>
              </a:defRPr>
            </a:lvl5pPr>
            <a:lvl6pPr marL="7568717" indent="0">
              <a:buNone/>
              <a:defRPr sz="5297">
                <a:solidFill>
                  <a:schemeClr val="tx1">
                    <a:tint val="82000"/>
                  </a:schemeClr>
                </a:solidFill>
              </a:defRPr>
            </a:lvl6pPr>
            <a:lvl7pPr marL="9082461" indent="0">
              <a:buNone/>
              <a:defRPr sz="5297">
                <a:solidFill>
                  <a:schemeClr val="tx1">
                    <a:tint val="82000"/>
                  </a:schemeClr>
                </a:solidFill>
              </a:defRPr>
            </a:lvl7pPr>
            <a:lvl8pPr marL="10596204" indent="0">
              <a:buNone/>
              <a:defRPr sz="5297">
                <a:solidFill>
                  <a:schemeClr val="tx1">
                    <a:tint val="82000"/>
                  </a:schemeClr>
                </a:solidFill>
              </a:defRPr>
            </a:lvl8pPr>
            <a:lvl9pPr marL="12109948" indent="0">
              <a:buNone/>
              <a:defRPr sz="529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6DDE99-F998-4658-964B-18ECC7F68979}"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64359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DDE99-F998-4658-964B-18ECC7F68979}"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3288944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6DDE99-F998-4658-964B-18ECC7F68979}" type="datetimeFigureOut">
              <a:rPr lang="en-US" smtClean="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225023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6DDE99-F998-4658-964B-18ECC7F68979}" type="datetimeFigureOut">
              <a:rPr lang="en-US" smtClean="0"/>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4267684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DDE99-F998-4658-964B-18ECC7F68979}" type="datetimeFigureOut">
              <a:rPr lang="en-US" smtClean="0"/>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198041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456DDE99-F998-4658-964B-18ECC7F68979}"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4261020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456DDE99-F998-4658-964B-18ECC7F68979}"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7AC75-939B-4A85-A394-90FAC9D45814}" type="slidenum">
              <a:rPr lang="en-US" smtClean="0"/>
              <a:t>‹#›</a:t>
            </a:fld>
            <a:endParaRPr lang="en-US"/>
          </a:p>
        </p:txBody>
      </p:sp>
    </p:spTree>
    <p:extLst>
      <p:ext uri="{BB962C8B-B14F-4D97-AF65-F5344CB8AC3E}">
        <p14:creationId xmlns:p14="http://schemas.microsoft.com/office/powerpoint/2010/main" val="66831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82000"/>
                  </a:schemeClr>
                </a:solidFill>
              </a:defRPr>
            </a:lvl1pPr>
          </a:lstStyle>
          <a:p>
            <a:fld id="{456DDE99-F998-4658-964B-18ECC7F68979}" type="datetimeFigureOut">
              <a:rPr lang="en-US" smtClean="0"/>
              <a:t>4/18/2024</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82000"/>
                  </a:schemeClr>
                </a:solidFill>
              </a:defRPr>
            </a:lvl1pPr>
          </a:lstStyle>
          <a:p>
            <a:fld id="{9327AC75-939B-4A85-A394-90FAC9D45814}" type="slidenum">
              <a:rPr lang="en-US" smtClean="0"/>
              <a:t>‹#›</a:t>
            </a:fld>
            <a:endParaRPr lang="en-US"/>
          </a:p>
        </p:txBody>
      </p:sp>
    </p:spTree>
    <p:extLst>
      <p:ext uri="{BB962C8B-B14F-4D97-AF65-F5344CB8AC3E}">
        <p14:creationId xmlns:p14="http://schemas.microsoft.com/office/powerpoint/2010/main" val="322218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2A0E0-BF2E-308A-019C-7E51FD0F1399}"/>
              </a:ext>
            </a:extLst>
          </p:cNvPr>
          <p:cNvSpPr txBox="1"/>
          <p:nvPr/>
        </p:nvSpPr>
        <p:spPr>
          <a:xfrm>
            <a:off x="6146192" y="4614173"/>
            <a:ext cx="16950474" cy="1107996"/>
          </a:xfrm>
          <a:prstGeom prst="rect">
            <a:avLst/>
          </a:prstGeom>
          <a:noFill/>
        </p:spPr>
        <p:txBody>
          <a:bodyPr wrap="none" rtlCol="0">
            <a:spAutoFit/>
          </a:bodyPr>
          <a:lstStyle/>
          <a:p>
            <a:pPr algn="ctr"/>
            <a:r>
              <a:rPr lang="en-US" sz="6600" b="1">
                <a:solidFill>
                  <a:schemeClr val="bg1"/>
                </a:solidFill>
                <a:latin typeface="TH Sarabun New" panose="020B0500040200020003" pitchFamily="34" charset="-34"/>
                <a:ea typeface="Source Sans Pro" panose="020B0503030403020204" pitchFamily="34" charset="0"/>
                <a:cs typeface="TH Sarabun New" panose="020B0500040200020003" pitchFamily="34" charset="-34"/>
              </a:rPr>
              <a:t>Measurement and Control for GSHP System with IoT Platform</a:t>
            </a:r>
          </a:p>
        </p:txBody>
      </p:sp>
      <p:sp>
        <p:nvSpPr>
          <p:cNvPr id="3" name="TextBox 2">
            <a:extLst>
              <a:ext uri="{FF2B5EF4-FFF2-40B4-BE49-F238E27FC236}">
                <a16:creationId xmlns:a16="http://schemas.microsoft.com/office/drawing/2014/main" id="{D123083D-E7EE-B276-2704-3674E739745B}"/>
              </a:ext>
            </a:extLst>
          </p:cNvPr>
          <p:cNvSpPr txBox="1"/>
          <p:nvPr/>
        </p:nvSpPr>
        <p:spPr>
          <a:xfrm>
            <a:off x="7702708" y="6675422"/>
            <a:ext cx="13837442" cy="769441"/>
          </a:xfrm>
          <a:prstGeom prst="rect">
            <a:avLst/>
          </a:prstGeom>
          <a:noFill/>
        </p:spPr>
        <p:txBody>
          <a:bodyPr wrap="none" rtlCol="0">
            <a:spAutoFit/>
          </a:bodyPr>
          <a:lstStyle/>
          <a:p>
            <a:r>
              <a:rPr lang="en-US" sz="4400">
                <a:solidFill>
                  <a:schemeClr val="bg1"/>
                </a:solidFill>
                <a:latin typeface="TH Sarabun New" panose="020B0500040200020003" pitchFamily="34" charset="-34"/>
                <a:cs typeface="TH Sarabun New" panose="020B0500040200020003" pitchFamily="34" charset="-34"/>
              </a:rPr>
              <a:t>Department of Electrical Engineering, Faculty of Engineering, </a:t>
            </a:r>
            <a:r>
              <a:rPr lang="en-US" sz="4400" err="1">
                <a:solidFill>
                  <a:schemeClr val="bg1"/>
                </a:solidFill>
                <a:latin typeface="TH Sarabun New" panose="020B0500040200020003" pitchFamily="34" charset="-34"/>
                <a:cs typeface="TH Sarabun New" panose="020B0500040200020003" pitchFamily="34" charset="-34"/>
              </a:rPr>
              <a:t>Kasetsart</a:t>
            </a:r>
            <a:r>
              <a:rPr lang="en-US" sz="4400">
                <a:solidFill>
                  <a:schemeClr val="bg1"/>
                </a:solidFill>
                <a:latin typeface="TH Sarabun New" panose="020B0500040200020003" pitchFamily="34" charset="-34"/>
                <a:cs typeface="TH Sarabun New" panose="020B0500040200020003" pitchFamily="34" charset="-34"/>
              </a:rPr>
              <a:t> University</a:t>
            </a:r>
          </a:p>
        </p:txBody>
      </p:sp>
      <p:sp>
        <p:nvSpPr>
          <p:cNvPr id="4" name="TextBox 3">
            <a:extLst>
              <a:ext uri="{FF2B5EF4-FFF2-40B4-BE49-F238E27FC236}">
                <a16:creationId xmlns:a16="http://schemas.microsoft.com/office/drawing/2014/main" id="{29D61989-1038-EDD8-DE4A-0759AB44427E}"/>
              </a:ext>
            </a:extLst>
          </p:cNvPr>
          <p:cNvSpPr txBox="1"/>
          <p:nvPr/>
        </p:nvSpPr>
        <p:spPr>
          <a:xfrm>
            <a:off x="5358693" y="5475093"/>
            <a:ext cx="18525473" cy="1446550"/>
          </a:xfrm>
          <a:prstGeom prst="rect">
            <a:avLst/>
          </a:prstGeom>
          <a:noFill/>
        </p:spPr>
        <p:txBody>
          <a:bodyPr wrap="square" rtlCol="0">
            <a:spAutoFit/>
          </a:bodyPr>
          <a:lstStyle/>
          <a:p>
            <a:pPr algn="ctr"/>
            <a:r>
              <a:rPr lang="en-US" sz="4400" err="1">
                <a:solidFill>
                  <a:schemeClr val="bg1"/>
                </a:solidFill>
                <a:latin typeface="TH Sarabun New" panose="020B0500040200020003" pitchFamily="34" charset="-34"/>
                <a:cs typeface="TH Sarabun New" panose="020B0500040200020003" pitchFamily="34" charset="-34"/>
              </a:rPr>
              <a:t>Napat</a:t>
            </a:r>
            <a:r>
              <a:rPr lang="en-US" sz="4400">
                <a:solidFill>
                  <a:schemeClr val="bg1"/>
                </a:solidFill>
                <a:latin typeface="TH Sarabun New" panose="020B0500040200020003" pitchFamily="34" charset="-34"/>
                <a:cs typeface="TH Sarabun New" panose="020B0500040200020003" pitchFamily="34" charset="-34"/>
              </a:rPr>
              <a:t> </a:t>
            </a:r>
            <a:r>
              <a:rPr lang="en-US" sz="4400" err="1">
                <a:solidFill>
                  <a:schemeClr val="bg1"/>
                </a:solidFill>
                <a:latin typeface="TH Sarabun New" panose="020B0500040200020003" pitchFamily="34" charset="-34"/>
                <a:cs typeface="TH Sarabun New" panose="020B0500040200020003" pitchFamily="34" charset="-34"/>
              </a:rPr>
              <a:t>Mahakittikun</a:t>
            </a:r>
            <a:r>
              <a:rPr lang="en-US" sz="4400">
                <a:solidFill>
                  <a:schemeClr val="bg1"/>
                </a:solidFill>
                <a:latin typeface="TH Sarabun New" panose="020B0500040200020003" pitchFamily="34" charset="-34"/>
                <a:cs typeface="TH Sarabun New" panose="020B0500040200020003" pitchFamily="34" charset="-34"/>
              </a:rPr>
              <a:t>, Thanathorn </a:t>
            </a:r>
            <a:r>
              <a:rPr lang="en-US" sz="4400" err="1">
                <a:solidFill>
                  <a:schemeClr val="bg1"/>
                </a:solidFill>
                <a:latin typeface="TH Sarabun New" panose="020B0500040200020003" pitchFamily="34" charset="-34"/>
                <a:cs typeface="TH Sarabun New" panose="020B0500040200020003" pitchFamily="34" charset="-34"/>
              </a:rPr>
              <a:t>Suwanrasamee</a:t>
            </a:r>
            <a:r>
              <a:rPr lang="en-US" sz="4400">
                <a:solidFill>
                  <a:schemeClr val="bg1"/>
                </a:solidFill>
                <a:latin typeface="TH Sarabun New" panose="020B0500040200020003" pitchFamily="34" charset="-34"/>
                <a:cs typeface="TH Sarabun New" panose="020B0500040200020003" pitchFamily="34" charset="-34"/>
              </a:rPr>
              <a:t>, Suphakorn </a:t>
            </a:r>
            <a:r>
              <a:rPr lang="en-US" sz="4400" err="1">
                <a:solidFill>
                  <a:schemeClr val="bg1"/>
                </a:solidFill>
                <a:latin typeface="TH Sarabun New" panose="020B0500040200020003" pitchFamily="34" charset="-34"/>
                <a:cs typeface="TH Sarabun New" panose="020B0500040200020003" pitchFamily="34" charset="-34"/>
              </a:rPr>
              <a:t>Phontharakorn</a:t>
            </a:r>
            <a:r>
              <a:rPr lang="en-US" sz="4400">
                <a:solidFill>
                  <a:schemeClr val="bg1"/>
                </a:solidFill>
                <a:latin typeface="TH Sarabun New" panose="020B0500040200020003" pitchFamily="34" charset="-34"/>
                <a:cs typeface="TH Sarabun New" panose="020B0500040200020003" pitchFamily="34" charset="-34"/>
              </a:rPr>
              <a:t>*, </a:t>
            </a:r>
            <a:r>
              <a:rPr lang="en-US" sz="4400" err="1">
                <a:solidFill>
                  <a:schemeClr val="bg1"/>
                </a:solidFill>
                <a:latin typeface="TH Sarabun New" panose="020B0500040200020003" pitchFamily="34" charset="-34"/>
                <a:cs typeface="TH Sarabun New" panose="020B0500040200020003" pitchFamily="34" charset="-34"/>
              </a:rPr>
              <a:t>Wannawat</a:t>
            </a:r>
            <a:r>
              <a:rPr lang="en-US" sz="4400">
                <a:solidFill>
                  <a:schemeClr val="bg1"/>
                </a:solidFill>
                <a:latin typeface="TH Sarabun New" panose="020B0500040200020003" pitchFamily="34" charset="-34"/>
                <a:cs typeface="TH Sarabun New" panose="020B0500040200020003" pitchFamily="34" charset="-34"/>
              </a:rPr>
              <a:t> </a:t>
            </a:r>
            <a:r>
              <a:rPr lang="en-US" sz="4400" err="1">
                <a:solidFill>
                  <a:schemeClr val="bg1"/>
                </a:solidFill>
                <a:latin typeface="TH Sarabun New" panose="020B0500040200020003" pitchFamily="34" charset="-34"/>
                <a:cs typeface="TH Sarabun New" panose="020B0500040200020003" pitchFamily="34" charset="-34"/>
              </a:rPr>
              <a:t>Tippayapaithoon</a:t>
            </a:r>
            <a:r>
              <a:rPr lang="en-US" sz="4400">
                <a:solidFill>
                  <a:schemeClr val="bg1"/>
                </a:solidFill>
                <a:latin typeface="TH Sarabun New" panose="020B0500040200020003" pitchFamily="34" charset="-34"/>
                <a:cs typeface="TH Sarabun New" panose="020B0500040200020003" pitchFamily="34" charset="-34"/>
              </a:rPr>
              <a:t>, Assoc. Prof. </a:t>
            </a:r>
            <a:r>
              <a:rPr lang="en-US" sz="4400" err="1">
                <a:solidFill>
                  <a:schemeClr val="bg1"/>
                </a:solidFill>
                <a:latin typeface="TH Sarabun New" panose="020B0500040200020003" pitchFamily="34" charset="-34"/>
                <a:cs typeface="TH Sarabun New" panose="020B0500040200020003" pitchFamily="34" charset="-34"/>
              </a:rPr>
              <a:t>Peerayot</a:t>
            </a:r>
            <a:r>
              <a:rPr lang="en-US" sz="4400">
                <a:solidFill>
                  <a:schemeClr val="bg1"/>
                </a:solidFill>
                <a:latin typeface="TH Sarabun New" panose="020B0500040200020003" pitchFamily="34" charset="-34"/>
                <a:cs typeface="TH Sarabun New" panose="020B0500040200020003" pitchFamily="34" charset="-34"/>
              </a:rPr>
              <a:t> </a:t>
            </a:r>
            <a:r>
              <a:rPr lang="en-US" sz="4400" err="1">
                <a:solidFill>
                  <a:schemeClr val="bg1"/>
                </a:solidFill>
                <a:latin typeface="TH Sarabun New" panose="020B0500040200020003" pitchFamily="34" charset="-34"/>
                <a:cs typeface="TH Sarabun New" panose="020B0500040200020003" pitchFamily="34" charset="-34"/>
              </a:rPr>
              <a:t>Sanposh</a:t>
            </a:r>
            <a:endParaRPr lang="en-US" sz="4400">
              <a:solidFill>
                <a:schemeClr val="bg1"/>
              </a:solidFill>
              <a:latin typeface="TH Sarabun New" panose="020B0500040200020003" pitchFamily="34" charset="-34"/>
              <a:cs typeface="TH Sarabun New" panose="020B0500040200020003" pitchFamily="34" charset="-34"/>
            </a:endParaRPr>
          </a:p>
        </p:txBody>
      </p:sp>
      <p:sp>
        <p:nvSpPr>
          <p:cNvPr id="5" name="Rectangle 4">
            <a:extLst>
              <a:ext uri="{FF2B5EF4-FFF2-40B4-BE49-F238E27FC236}">
                <a16:creationId xmlns:a16="http://schemas.microsoft.com/office/drawing/2014/main" id="{D1DEDF2F-94BE-B2CB-7FAE-A1D056703BB8}"/>
              </a:ext>
            </a:extLst>
          </p:cNvPr>
          <p:cNvSpPr/>
          <p:nvPr/>
        </p:nvSpPr>
        <p:spPr>
          <a:xfrm>
            <a:off x="761999" y="8254999"/>
            <a:ext cx="14147800" cy="90246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1C95BE-B694-5279-A783-06D07318B5AE}"/>
              </a:ext>
            </a:extLst>
          </p:cNvPr>
          <p:cNvSpPr/>
          <p:nvPr/>
        </p:nvSpPr>
        <p:spPr>
          <a:xfrm>
            <a:off x="761999" y="9157467"/>
            <a:ext cx="14147799" cy="4599173"/>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latin typeface="TH Sarabun New" panose="020B0500040200020003" pitchFamily="34" charset="-34"/>
              <a:cs typeface="TH Sarabun New" panose="020B0500040200020003" pitchFamily="34" charset="-34"/>
            </a:endParaRPr>
          </a:p>
        </p:txBody>
      </p:sp>
      <p:sp>
        <p:nvSpPr>
          <p:cNvPr id="9" name="TextBox 8">
            <a:extLst>
              <a:ext uri="{FF2B5EF4-FFF2-40B4-BE49-F238E27FC236}">
                <a16:creationId xmlns:a16="http://schemas.microsoft.com/office/drawing/2014/main" id="{A98C02E8-E5B3-984D-5971-6CE09EAA07FB}"/>
              </a:ext>
            </a:extLst>
          </p:cNvPr>
          <p:cNvSpPr txBox="1"/>
          <p:nvPr/>
        </p:nvSpPr>
        <p:spPr>
          <a:xfrm>
            <a:off x="6515665" y="8172771"/>
            <a:ext cx="2640466" cy="1200329"/>
          </a:xfrm>
          <a:prstGeom prst="rect">
            <a:avLst/>
          </a:prstGeom>
          <a:noFill/>
        </p:spPr>
        <p:txBody>
          <a:bodyPr wrap="none" rtlCol="0">
            <a:spAutoFit/>
          </a:bodyPr>
          <a:lstStyle/>
          <a:p>
            <a:r>
              <a:rPr lang="en-US" sz="7200" b="1">
                <a:solidFill>
                  <a:schemeClr val="bg1"/>
                </a:solidFill>
                <a:latin typeface="TH Sarabun New" panose="020B0500040200020003" pitchFamily="34" charset="-34"/>
                <a:cs typeface="TH Sarabun New" panose="020B0500040200020003" pitchFamily="34" charset="-34"/>
              </a:rPr>
              <a:t>Abstract</a:t>
            </a:r>
          </a:p>
        </p:txBody>
      </p:sp>
      <p:sp>
        <p:nvSpPr>
          <p:cNvPr id="11" name="TextBox 10">
            <a:extLst>
              <a:ext uri="{FF2B5EF4-FFF2-40B4-BE49-F238E27FC236}">
                <a16:creationId xmlns:a16="http://schemas.microsoft.com/office/drawing/2014/main" id="{71104BDC-389A-D853-8AE4-92C0CDFE8231}"/>
              </a:ext>
            </a:extLst>
          </p:cNvPr>
          <p:cNvSpPr txBox="1"/>
          <p:nvPr/>
        </p:nvSpPr>
        <p:spPr>
          <a:xfrm>
            <a:off x="1076960" y="9373100"/>
            <a:ext cx="13492480" cy="4154984"/>
          </a:xfrm>
          <a:prstGeom prst="rect">
            <a:avLst/>
          </a:prstGeom>
          <a:noFill/>
        </p:spPr>
        <p:txBody>
          <a:bodyPr wrap="square" rtlCol="0">
            <a:spAutoFit/>
          </a:bodyPr>
          <a:lstStyle/>
          <a:p>
            <a:r>
              <a:rPr lang="en-US" sz="4400">
                <a:latin typeface="TH Sarabun New" panose="020B0500040200020003" pitchFamily="34" charset="-34"/>
                <a:cs typeface="TH Sarabun New" panose="020B0500040200020003" pitchFamily="34" charset="-34"/>
              </a:rPr>
              <a:t>	The objectives and scope of the project involve using programming to read and control indicators, studying the operation of the air conditioning system and GSHP system, and drawing the electrical panel for the GSHP system accurately.</a:t>
            </a:r>
          </a:p>
          <a:p>
            <a:r>
              <a:rPr lang="en-US" sz="4400">
                <a:latin typeface="TH Sarabun New" panose="020B0500040200020003" pitchFamily="34" charset="-34"/>
                <a:cs typeface="TH Sarabun New" panose="020B0500040200020003" pitchFamily="34" charset="-34"/>
              </a:rPr>
              <a:t>Keywords: Ground Source Heat Pump, Air Conditioning systems, Temperature Data Logging, Electricity saving</a:t>
            </a:r>
          </a:p>
        </p:txBody>
      </p:sp>
      <p:sp>
        <p:nvSpPr>
          <p:cNvPr id="13" name="Rectangle 12">
            <a:extLst>
              <a:ext uri="{FF2B5EF4-FFF2-40B4-BE49-F238E27FC236}">
                <a16:creationId xmlns:a16="http://schemas.microsoft.com/office/drawing/2014/main" id="{B4E1368F-9AD5-B3C8-B177-22F1B714429F}"/>
              </a:ext>
            </a:extLst>
          </p:cNvPr>
          <p:cNvSpPr/>
          <p:nvPr/>
        </p:nvSpPr>
        <p:spPr>
          <a:xfrm>
            <a:off x="761999" y="14523719"/>
            <a:ext cx="14147800" cy="90246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3EB4537-9F22-D7B4-1632-CB1C748ECFD6}"/>
              </a:ext>
            </a:extLst>
          </p:cNvPr>
          <p:cNvSpPr txBox="1"/>
          <p:nvPr/>
        </p:nvSpPr>
        <p:spPr>
          <a:xfrm>
            <a:off x="5914538" y="14374788"/>
            <a:ext cx="3842719" cy="1200329"/>
          </a:xfrm>
          <a:prstGeom prst="rect">
            <a:avLst/>
          </a:prstGeom>
          <a:noFill/>
        </p:spPr>
        <p:txBody>
          <a:bodyPr wrap="none" rtlCol="0">
            <a:spAutoFit/>
          </a:bodyPr>
          <a:lstStyle/>
          <a:p>
            <a:r>
              <a:rPr lang="en-US" sz="7200" b="1">
                <a:solidFill>
                  <a:schemeClr val="bg1"/>
                </a:solidFill>
                <a:latin typeface="TH Sarabun New" panose="020B0500040200020003" pitchFamily="34" charset="-34"/>
                <a:cs typeface="TH Sarabun New" panose="020B0500040200020003" pitchFamily="34" charset="-34"/>
              </a:rPr>
              <a:t>Introduction</a:t>
            </a:r>
          </a:p>
        </p:txBody>
      </p:sp>
      <p:sp>
        <p:nvSpPr>
          <p:cNvPr id="17" name="Rectangle 16">
            <a:extLst>
              <a:ext uri="{FF2B5EF4-FFF2-40B4-BE49-F238E27FC236}">
                <a16:creationId xmlns:a16="http://schemas.microsoft.com/office/drawing/2014/main" id="{DE8125B4-4044-A431-0185-3268AE605F79}"/>
              </a:ext>
            </a:extLst>
          </p:cNvPr>
          <p:cNvSpPr/>
          <p:nvPr/>
        </p:nvSpPr>
        <p:spPr>
          <a:xfrm>
            <a:off x="749165" y="15426187"/>
            <a:ext cx="14147799" cy="13377413"/>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latin typeface="TH Sarabun New" panose="020B0500040200020003" pitchFamily="34" charset="-34"/>
              <a:cs typeface="TH Sarabun New" panose="020B0500040200020003" pitchFamily="34" charset="-34"/>
            </a:endParaRPr>
          </a:p>
        </p:txBody>
      </p:sp>
      <p:sp>
        <p:nvSpPr>
          <p:cNvPr id="18" name="TextBox 17">
            <a:extLst>
              <a:ext uri="{FF2B5EF4-FFF2-40B4-BE49-F238E27FC236}">
                <a16:creationId xmlns:a16="http://schemas.microsoft.com/office/drawing/2014/main" id="{AC2D6670-7543-DC21-3EB4-CB29373697D6}"/>
              </a:ext>
            </a:extLst>
          </p:cNvPr>
          <p:cNvSpPr txBox="1"/>
          <p:nvPr/>
        </p:nvSpPr>
        <p:spPr>
          <a:xfrm>
            <a:off x="1064126" y="15641821"/>
            <a:ext cx="13492480" cy="7540526"/>
          </a:xfrm>
          <a:prstGeom prst="rect">
            <a:avLst/>
          </a:prstGeom>
          <a:noFill/>
        </p:spPr>
        <p:txBody>
          <a:bodyPr wrap="square" rtlCol="0">
            <a:spAutoFit/>
          </a:bodyPr>
          <a:lstStyle/>
          <a:p>
            <a:r>
              <a:rPr lang="en-US" sz="4400">
                <a:latin typeface="TH Sarabun New" panose="020B0500040200020003" pitchFamily="34" charset="-34"/>
                <a:cs typeface="TH Sarabun New" panose="020B0500040200020003" pitchFamily="34" charset="-34"/>
              </a:rPr>
              <a:t>	</a:t>
            </a:r>
            <a:r>
              <a:rPr lang="th-TH" sz="4400">
                <a:latin typeface="TH Sarabun New" panose="020B0500040200020003" pitchFamily="34" charset="-34"/>
                <a:cs typeface="TH Sarabun New" panose="020B0500040200020003" pitchFamily="34" charset="-34"/>
              </a:rPr>
              <a:t> ในปัจจุบันมีการใช้ระบบปรับอากาศซึ่งเป็นการนำความร้อนจากภายในอาคารออกไปสู่อากาศข้างนอก โดยเฉพาะในเขตเมือง ก่อให้เกิดปัญหาสิ่งแวดล้อมที่เรียกว่าปรากฏการณ์ </a:t>
            </a:r>
            <a:r>
              <a:rPr lang="en-US" sz="4400">
                <a:latin typeface="TH Sarabun New" panose="020B0500040200020003" pitchFamily="34" charset="-34"/>
                <a:cs typeface="TH Sarabun New" panose="020B0500040200020003" pitchFamily="34" charset="-34"/>
              </a:rPr>
              <a:t>Heat Island </a:t>
            </a:r>
            <a:r>
              <a:rPr lang="th-TH" sz="4400">
                <a:latin typeface="TH Sarabun New" panose="020B0500040200020003" pitchFamily="34" charset="-34"/>
                <a:cs typeface="TH Sarabun New" panose="020B0500040200020003" pitchFamily="34" charset="-34"/>
              </a:rPr>
              <a:t>หรือเกาะความร้อน ทำให้ในเขตเมืองมีอุณหภูมิสูงขึ้นเรื่อยๆ ส่งผลให้ยิ่งมีการใช้ระบบปรับอากาศมากขึ้น จึงมีการพัฒนาระบบปั๊มความร้อนเพื่อปรับอากาศในอาคารและผลิตปุ๋ยหมักแบบเร่งอุณหภูมิโดยเสาเข็มพลังงาน โดยเป็นโครงการที่ดำเนินการร่วมกันโดยภาควิชาวิศวกรรมโยธา วิศวกรรมเครื่องกล วิศวกรรมสิ่งแวดล้อม และวิศวกรรมไฟฟ้า มหาวิทยาลัยเกษตรศาสตร์ วิทยาเขตบางเขน โดยใช้ระบบ </a:t>
            </a:r>
            <a:r>
              <a:rPr lang="en-US" sz="4400">
                <a:latin typeface="TH Sarabun New" panose="020B0500040200020003" pitchFamily="34" charset="-34"/>
                <a:cs typeface="TH Sarabun New" panose="020B0500040200020003" pitchFamily="34" charset="-34"/>
              </a:rPr>
              <a:t>Ground Source Heat Pump (GSHP) </a:t>
            </a:r>
            <a:r>
              <a:rPr lang="th-TH" sz="4400">
                <a:latin typeface="TH Sarabun New" panose="020B0500040200020003" pitchFamily="34" charset="-34"/>
                <a:cs typeface="TH Sarabun New" panose="020B0500040200020003" pitchFamily="34" charset="-34"/>
              </a:rPr>
              <a:t>ซึ่งไม่ปลดปล่อยความร้อนจากระบบปรับอากาศสู่อากาศภายนอก แต่จะถ่ายเทความร้อนลงสู่พื้นดินผ่านเสาเข็มแทน นอกจากนี้ยังสามารถนำความร้อนที่สะสมไว้ในพื้นดินกลับมาใช้ในการกำจัดขยะโดยการผลิตปุ๋ยในสภาวะเร่งอุณหภูมิเป็นนวัตกรรมของอาคารในลักษณะเศรษฐกิจหมุนเวียน (</a:t>
            </a:r>
            <a:r>
              <a:rPr lang="en-US" sz="4400">
                <a:latin typeface="TH Sarabun New" panose="020B0500040200020003" pitchFamily="34" charset="-34"/>
                <a:cs typeface="TH Sarabun New" panose="020B0500040200020003" pitchFamily="34" charset="-34"/>
              </a:rPr>
              <a:t>Circular Economy) </a:t>
            </a:r>
          </a:p>
        </p:txBody>
      </p:sp>
      <p:sp>
        <p:nvSpPr>
          <p:cNvPr id="19" name="Rectangle 18">
            <a:extLst>
              <a:ext uri="{FF2B5EF4-FFF2-40B4-BE49-F238E27FC236}">
                <a16:creationId xmlns:a16="http://schemas.microsoft.com/office/drawing/2014/main" id="{8B6E96E1-1F4C-5C00-078F-995334EA81D3}"/>
              </a:ext>
            </a:extLst>
          </p:cNvPr>
          <p:cNvSpPr/>
          <p:nvPr/>
        </p:nvSpPr>
        <p:spPr>
          <a:xfrm>
            <a:off x="749164" y="29426004"/>
            <a:ext cx="14147800" cy="90246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A528B60-21CC-72EC-39E2-7A535882243F}"/>
              </a:ext>
            </a:extLst>
          </p:cNvPr>
          <p:cNvSpPr/>
          <p:nvPr/>
        </p:nvSpPr>
        <p:spPr>
          <a:xfrm>
            <a:off x="749164" y="30328472"/>
            <a:ext cx="14147799" cy="10347656"/>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latin typeface="TH Sarabun New" panose="020B0500040200020003" pitchFamily="34" charset="-34"/>
              <a:cs typeface="TH Sarabun New" panose="020B0500040200020003" pitchFamily="34" charset="-34"/>
            </a:endParaRPr>
          </a:p>
        </p:txBody>
      </p:sp>
      <p:sp>
        <p:nvSpPr>
          <p:cNvPr id="21" name="TextBox 20">
            <a:extLst>
              <a:ext uri="{FF2B5EF4-FFF2-40B4-BE49-F238E27FC236}">
                <a16:creationId xmlns:a16="http://schemas.microsoft.com/office/drawing/2014/main" id="{F008396B-68F1-BE47-B8E6-18E566D61824}"/>
              </a:ext>
            </a:extLst>
          </p:cNvPr>
          <p:cNvSpPr txBox="1"/>
          <p:nvPr/>
        </p:nvSpPr>
        <p:spPr>
          <a:xfrm>
            <a:off x="1064125" y="30635545"/>
            <a:ext cx="13492480" cy="9571851"/>
          </a:xfrm>
          <a:prstGeom prst="rect">
            <a:avLst/>
          </a:prstGeom>
          <a:noFill/>
        </p:spPr>
        <p:txBody>
          <a:bodyPr wrap="square" rtlCol="0">
            <a:spAutoFit/>
          </a:bodyPr>
          <a:lstStyle/>
          <a:p>
            <a:r>
              <a:rPr lang="th-TH" sz="4400" b="1">
                <a:latin typeface="TH Sarabun New" panose="020B0500040200020003" pitchFamily="34" charset="-34"/>
                <a:cs typeface="TH Sarabun New" panose="020B0500040200020003" pitchFamily="34" charset="-34"/>
              </a:rPr>
              <a:t>การเขียนโปรแกรมอ่านและเก็บค่าข้อมูลจากเซนเซอร์</a:t>
            </a:r>
            <a:endParaRPr lang="en-US" sz="4400" b="1">
              <a:latin typeface="TH Sarabun New" panose="020B0500040200020003" pitchFamily="34" charset="-34"/>
              <a:cs typeface="TH Sarabun New" panose="020B0500040200020003" pitchFamily="34" charset="-34"/>
            </a:endParaRPr>
          </a:p>
          <a:p>
            <a:r>
              <a:rPr lang="th-TH" sz="4400">
                <a:latin typeface="TH Sarabun New" panose="020B0500040200020003" pitchFamily="34" charset="-34"/>
                <a:cs typeface="TH Sarabun New" panose="020B0500040200020003" pitchFamily="34" charset="-34"/>
              </a:rPr>
              <a:t>1) ศึกษาวิธีการต่ออุปกรณ์ฮาร์ดแวร์ต่างๆ เข้าด้วยกัน</a:t>
            </a:r>
          </a:p>
          <a:p>
            <a:r>
              <a:rPr lang="th-TH" sz="4400">
                <a:latin typeface="TH Sarabun New" panose="020B0500040200020003" pitchFamily="34" charset="-34"/>
                <a:cs typeface="TH Sarabun New" panose="020B0500040200020003" pitchFamily="34" charset="-34"/>
              </a:rPr>
              <a:t>2) ทำการต่อเซนเซอร์ </a:t>
            </a:r>
            <a:r>
              <a:rPr lang="en-US" sz="4400">
                <a:latin typeface="TH Sarabun New" panose="020B0500040200020003" pitchFamily="34" charset="-34"/>
                <a:cs typeface="TH Sarabun New" panose="020B0500040200020003" pitchFamily="34" charset="-34"/>
              </a:rPr>
              <a:t>PT100 </a:t>
            </a:r>
            <a:r>
              <a:rPr lang="th-TH" sz="4400">
                <a:latin typeface="TH Sarabun New" panose="020B0500040200020003" pitchFamily="34" charset="-34"/>
                <a:cs typeface="TH Sarabun New" panose="020B0500040200020003" pitchFamily="34" charset="-34"/>
              </a:rPr>
              <a:t>เป็นอินพุตเข้า </a:t>
            </a:r>
            <a:r>
              <a:rPr lang="en-US" sz="4400">
                <a:latin typeface="TH Sarabun New" panose="020B0500040200020003" pitchFamily="34" charset="-34"/>
                <a:cs typeface="TH Sarabun New" panose="020B0500040200020003" pitchFamily="34" charset="-34"/>
              </a:rPr>
              <a:t>Digital Indicator </a:t>
            </a:r>
            <a:r>
              <a:rPr lang="th-TH" sz="4400">
                <a:latin typeface="TH Sarabun New" panose="020B0500040200020003" pitchFamily="34" charset="-34"/>
                <a:cs typeface="TH Sarabun New" panose="020B0500040200020003" pitchFamily="34" charset="-34"/>
              </a:rPr>
              <a:t>ให้แสดงอุณหภูมิที่เซนเซอร์วัดได้ออกมาเป็นค่าดิจิทัล</a:t>
            </a:r>
            <a:endParaRPr lang="en-US" sz="4400">
              <a:latin typeface="TH Sarabun New" panose="020B0500040200020003" pitchFamily="34" charset="-34"/>
              <a:cs typeface="TH Sarabun New" panose="020B0500040200020003" pitchFamily="34" charset="-34"/>
            </a:endParaRPr>
          </a:p>
          <a:p>
            <a:r>
              <a:rPr lang="en-US" sz="4400">
                <a:latin typeface="TH Sarabun New" panose="020B0500040200020003" pitchFamily="34" charset="-34"/>
                <a:cs typeface="TH Sarabun New" panose="020B0500040200020003" pitchFamily="34" charset="-34"/>
              </a:rPr>
              <a:t>3) </a:t>
            </a:r>
            <a:r>
              <a:rPr lang="th-TH" sz="4400">
                <a:latin typeface="TH Sarabun New" panose="020B0500040200020003" pitchFamily="34" charset="-34"/>
                <a:cs typeface="TH Sarabun New" panose="020B0500040200020003" pitchFamily="34" charset="-34"/>
              </a:rPr>
              <a:t>ศึกษาการใช้แพลตฟอร์ม </a:t>
            </a:r>
            <a:r>
              <a:rPr lang="en-US" sz="4400" err="1">
                <a:latin typeface="TH Sarabun New" panose="020B0500040200020003" pitchFamily="34" charset="-34"/>
                <a:cs typeface="TH Sarabun New" panose="020B0500040200020003" pitchFamily="34" charset="-34"/>
              </a:rPr>
              <a:t>Hivemq</a:t>
            </a:r>
            <a:r>
              <a:rPr lang="en-US" sz="4400">
                <a:latin typeface="TH Sarabun New" panose="020B0500040200020003" pitchFamily="34" charset="-34"/>
                <a:cs typeface="TH Sarabun New" panose="020B0500040200020003" pitchFamily="34" charset="-34"/>
              </a:rPr>
              <a:t> </a:t>
            </a:r>
            <a:r>
              <a:rPr lang="th-TH" sz="4400">
                <a:latin typeface="TH Sarabun New" panose="020B0500040200020003" pitchFamily="34" charset="-34"/>
                <a:cs typeface="TH Sarabun New" panose="020B0500040200020003" pitchFamily="34" charset="-34"/>
              </a:rPr>
              <a:t>และ </a:t>
            </a:r>
            <a:r>
              <a:rPr lang="en-US" sz="4400">
                <a:latin typeface="TH Sarabun New" panose="020B0500040200020003" pitchFamily="34" charset="-34"/>
                <a:cs typeface="TH Sarabun New" panose="020B0500040200020003" pitchFamily="34" charset="-34"/>
              </a:rPr>
              <a:t>MQTT Protocol</a:t>
            </a:r>
            <a:r>
              <a:rPr lang="th-TH" sz="4400">
                <a:latin typeface="TH Sarabun New" panose="020B0500040200020003" pitchFamily="34" charset="-34"/>
                <a:cs typeface="TH Sarabun New" panose="020B0500040200020003" pitchFamily="34" charset="-34"/>
              </a:rPr>
              <a:t> ที่ในการสื่อสารระหว่างอุปกรณ์</a:t>
            </a:r>
          </a:p>
          <a:p>
            <a:r>
              <a:rPr lang="en-US" sz="4400">
                <a:latin typeface="TH Sarabun New" panose="020B0500040200020003" pitchFamily="34" charset="-34"/>
                <a:cs typeface="TH Sarabun New" panose="020B0500040200020003" pitchFamily="34" charset="-34"/>
              </a:rPr>
              <a:t>4</a:t>
            </a:r>
            <a:r>
              <a:rPr lang="th-TH" sz="4400">
                <a:latin typeface="TH Sarabun New" panose="020B0500040200020003" pitchFamily="34" charset="-34"/>
                <a:cs typeface="TH Sarabun New" panose="020B0500040200020003" pitchFamily="34" charset="-34"/>
              </a:rPr>
              <a:t>) ต่อ </a:t>
            </a:r>
            <a:r>
              <a:rPr lang="en-US" sz="4400">
                <a:latin typeface="TH Sarabun New" panose="020B0500040200020003" pitchFamily="34" charset="-34"/>
                <a:cs typeface="TH Sarabun New" panose="020B0500040200020003" pitchFamily="34" charset="-34"/>
              </a:rPr>
              <a:t>Digital Indicator </a:t>
            </a:r>
            <a:r>
              <a:rPr lang="th-TH" sz="4400">
                <a:latin typeface="TH Sarabun New" panose="020B0500040200020003" pitchFamily="34" charset="-34"/>
                <a:cs typeface="TH Sarabun New" panose="020B0500040200020003" pitchFamily="34" charset="-34"/>
              </a:rPr>
              <a:t>เข้ากับ </a:t>
            </a:r>
            <a:r>
              <a:rPr lang="en-US" sz="4400">
                <a:latin typeface="TH Sarabun New" panose="020B0500040200020003" pitchFamily="34" charset="-34"/>
                <a:cs typeface="TH Sarabun New" panose="020B0500040200020003" pitchFamily="34" charset="-34"/>
              </a:rPr>
              <a:t>Raspberry Pi </a:t>
            </a:r>
            <a:r>
              <a:rPr lang="th-TH" sz="4400">
                <a:latin typeface="TH Sarabun New" panose="020B0500040200020003" pitchFamily="34" charset="-34"/>
                <a:cs typeface="TH Sarabun New" panose="020B0500040200020003" pitchFamily="34" charset="-34"/>
              </a:rPr>
              <a:t>และเขียนโปรแกรมเพื่อรับค่าอุณหภูมิจาก </a:t>
            </a:r>
            <a:r>
              <a:rPr lang="en-US" sz="4400">
                <a:latin typeface="TH Sarabun New" panose="020B0500040200020003" pitchFamily="34" charset="-34"/>
                <a:cs typeface="TH Sarabun New" panose="020B0500040200020003" pitchFamily="34" charset="-34"/>
              </a:rPr>
              <a:t>Indicator </a:t>
            </a:r>
            <a:r>
              <a:rPr lang="th-TH" sz="4400">
                <a:latin typeface="TH Sarabun New" panose="020B0500040200020003" pitchFamily="34" charset="-34"/>
                <a:cs typeface="TH Sarabun New" panose="020B0500040200020003" pitchFamily="34" charset="-34"/>
              </a:rPr>
              <a:t>มาเก็บข้อมูลเป็นไฟล์ที่สามารถนำออกไปใช้งานได้</a:t>
            </a:r>
            <a:endParaRPr lang="en-US" sz="4400">
              <a:latin typeface="TH Sarabun New" panose="020B0500040200020003" pitchFamily="34" charset="-34"/>
              <a:cs typeface="TH Sarabun New" panose="020B0500040200020003" pitchFamily="34" charset="-34"/>
            </a:endParaRPr>
          </a:p>
          <a:p>
            <a:r>
              <a:rPr lang="th-TH" sz="4400" b="1">
                <a:latin typeface="TH Sarabun New" panose="020B0500040200020003" pitchFamily="34" charset="-34"/>
                <a:cs typeface="TH Sarabun New" panose="020B0500040200020003" pitchFamily="34" charset="-34"/>
              </a:rPr>
              <a:t>การเขียนแบบตู้ไฟสำหรับระบบ </a:t>
            </a:r>
            <a:r>
              <a:rPr lang="en-US" sz="4400" b="1">
                <a:latin typeface="TH Sarabun New" panose="020B0500040200020003" pitchFamily="34" charset="-34"/>
                <a:cs typeface="TH Sarabun New" panose="020B0500040200020003" pitchFamily="34" charset="-34"/>
              </a:rPr>
              <a:t>GSHP</a:t>
            </a:r>
          </a:p>
          <a:p>
            <a:r>
              <a:rPr lang="en-US" sz="4400">
                <a:latin typeface="TH Sarabun New" panose="020B0500040200020003" pitchFamily="34" charset="-34"/>
                <a:cs typeface="TH Sarabun New" panose="020B0500040200020003" pitchFamily="34" charset="-34"/>
              </a:rPr>
              <a:t>1) </a:t>
            </a:r>
            <a:r>
              <a:rPr lang="th-TH" sz="4400">
                <a:latin typeface="TH Sarabun New" panose="020B0500040200020003" pitchFamily="34" charset="-34"/>
                <a:cs typeface="TH Sarabun New" panose="020B0500040200020003" pitchFamily="34" charset="-34"/>
              </a:rPr>
              <a:t>ศึกษาระบบและการเชื่อมต่อของตู้ไฟ </a:t>
            </a:r>
            <a:r>
              <a:rPr lang="en-US" sz="4400">
                <a:latin typeface="TH Sarabun New" panose="020B0500040200020003" pitchFamily="34" charset="-34"/>
                <a:cs typeface="TH Sarabun New" panose="020B0500040200020003" pitchFamily="34" charset="-34"/>
              </a:rPr>
              <a:t>GSHP </a:t>
            </a:r>
            <a:r>
              <a:rPr lang="th-TH" sz="4400">
                <a:latin typeface="TH Sarabun New" panose="020B0500040200020003" pitchFamily="34" charset="-34"/>
                <a:cs typeface="TH Sarabun New" panose="020B0500040200020003" pitchFamily="34" charset="-34"/>
              </a:rPr>
              <a:t>ที่หน้างานจริง โดยการสอบถามจากอาจารย์และนิสิตปริญญาเอก รวมถึงสังเกตการเชื่อมต่อของสายไฟและอุปกรณ์ต่างๆ อย่างละเอียด</a:t>
            </a:r>
          </a:p>
          <a:p>
            <a:r>
              <a:rPr lang="th-TH" sz="4400">
                <a:latin typeface="TH Sarabun New" panose="020B0500040200020003" pitchFamily="34" charset="-34"/>
                <a:cs typeface="TH Sarabun New" panose="020B0500040200020003" pitchFamily="34" charset="-34"/>
              </a:rPr>
              <a:t>2) ดำเนินการเขียนแบบตู้ไฟระบบ </a:t>
            </a:r>
            <a:r>
              <a:rPr lang="en-US" sz="4400">
                <a:latin typeface="TH Sarabun New" panose="020B0500040200020003" pitchFamily="34" charset="-34"/>
                <a:cs typeface="TH Sarabun New" panose="020B0500040200020003" pitchFamily="34" charset="-34"/>
              </a:rPr>
              <a:t>GSHP </a:t>
            </a:r>
            <a:r>
              <a:rPr lang="th-TH" sz="4400">
                <a:latin typeface="TH Sarabun New" panose="020B0500040200020003" pitchFamily="34" charset="-34"/>
                <a:cs typeface="TH Sarabun New" panose="020B0500040200020003" pitchFamily="34" charset="-34"/>
              </a:rPr>
              <a:t>โดยใช้โปรแกรม </a:t>
            </a:r>
            <a:r>
              <a:rPr lang="en-US" sz="4400" err="1">
                <a:latin typeface="TH Sarabun New" panose="020B0500040200020003" pitchFamily="34" charset="-34"/>
                <a:cs typeface="TH Sarabun New" panose="020B0500040200020003" pitchFamily="34" charset="-34"/>
              </a:rPr>
              <a:t>KiCAD</a:t>
            </a:r>
            <a:endParaRPr lang="en-US" sz="4400">
              <a:latin typeface="TH Sarabun New" panose="020B0500040200020003" pitchFamily="34" charset="-34"/>
              <a:cs typeface="TH Sarabun New" panose="020B0500040200020003" pitchFamily="34" charset="-34"/>
            </a:endParaRPr>
          </a:p>
          <a:p>
            <a:r>
              <a:rPr lang="en-US" sz="4400">
                <a:latin typeface="TH Sarabun New" panose="020B0500040200020003" pitchFamily="34" charset="-34"/>
                <a:cs typeface="TH Sarabun New" panose="020B0500040200020003" pitchFamily="34" charset="-34"/>
              </a:rPr>
              <a:t>3) </a:t>
            </a:r>
            <a:r>
              <a:rPr lang="th-TH" sz="4400">
                <a:latin typeface="TH Sarabun New" panose="020B0500040200020003" pitchFamily="34" charset="-34"/>
                <a:cs typeface="TH Sarabun New" panose="020B0500040200020003" pitchFamily="34" charset="-34"/>
              </a:rPr>
              <a:t>ได้แบบไฟของระบบ </a:t>
            </a:r>
            <a:r>
              <a:rPr lang="en-US" sz="4400">
                <a:latin typeface="TH Sarabun New" panose="020B0500040200020003" pitchFamily="34" charset="-34"/>
                <a:cs typeface="TH Sarabun New" panose="020B0500040200020003" pitchFamily="34" charset="-34"/>
              </a:rPr>
              <a:t>GSHP </a:t>
            </a:r>
            <a:r>
              <a:rPr lang="th-TH" sz="4400">
                <a:latin typeface="TH Sarabun New" panose="020B0500040200020003" pitchFamily="34" charset="-34"/>
                <a:cs typeface="TH Sarabun New" panose="020B0500040200020003" pitchFamily="34" charset="-34"/>
              </a:rPr>
              <a:t>ที่ถูกต้องสมบูรณ์และมีความใหม่ล่าสุด สามารถนำไปใช้งานต่อได้จริง</a:t>
            </a:r>
          </a:p>
        </p:txBody>
      </p:sp>
      <p:sp>
        <p:nvSpPr>
          <p:cNvPr id="22" name="TextBox 21">
            <a:extLst>
              <a:ext uri="{FF2B5EF4-FFF2-40B4-BE49-F238E27FC236}">
                <a16:creationId xmlns:a16="http://schemas.microsoft.com/office/drawing/2014/main" id="{034BE1A9-D65D-8DE3-1BA1-7CD56929734F}"/>
              </a:ext>
            </a:extLst>
          </p:cNvPr>
          <p:cNvSpPr txBox="1"/>
          <p:nvPr/>
        </p:nvSpPr>
        <p:spPr>
          <a:xfrm>
            <a:off x="5914538" y="29277073"/>
            <a:ext cx="4084773" cy="1200329"/>
          </a:xfrm>
          <a:prstGeom prst="rect">
            <a:avLst/>
          </a:prstGeom>
          <a:noFill/>
        </p:spPr>
        <p:txBody>
          <a:bodyPr wrap="none" rtlCol="0">
            <a:spAutoFit/>
          </a:bodyPr>
          <a:lstStyle/>
          <a:p>
            <a:r>
              <a:rPr lang="en-US" sz="7200" b="1">
                <a:solidFill>
                  <a:schemeClr val="bg1"/>
                </a:solidFill>
                <a:latin typeface="TH Sarabun New" panose="020B0500040200020003" pitchFamily="34" charset="-34"/>
                <a:cs typeface="TH Sarabun New" panose="020B0500040200020003" pitchFamily="34" charset="-34"/>
              </a:rPr>
              <a:t>Methodology</a:t>
            </a:r>
          </a:p>
        </p:txBody>
      </p:sp>
      <p:sp>
        <p:nvSpPr>
          <p:cNvPr id="23" name="Rectangle 22">
            <a:extLst>
              <a:ext uri="{FF2B5EF4-FFF2-40B4-BE49-F238E27FC236}">
                <a16:creationId xmlns:a16="http://schemas.microsoft.com/office/drawing/2014/main" id="{4FDEC079-B7CE-0C5A-8598-DFE3DCF26BE4}"/>
              </a:ext>
            </a:extLst>
          </p:cNvPr>
          <p:cNvSpPr/>
          <p:nvPr/>
        </p:nvSpPr>
        <p:spPr>
          <a:xfrm>
            <a:off x="15365414" y="8260124"/>
            <a:ext cx="14147800" cy="90246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548A12D-1574-1263-3AFD-0D0DDBE53FE6}"/>
              </a:ext>
            </a:extLst>
          </p:cNvPr>
          <p:cNvSpPr/>
          <p:nvPr/>
        </p:nvSpPr>
        <p:spPr>
          <a:xfrm>
            <a:off x="15365414" y="9162594"/>
            <a:ext cx="14147799" cy="19226090"/>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latin typeface="TH Sarabun New" panose="020B0500040200020003" pitchFamily="34" charset="-34"/>
              <a:cs typeface="TH Sarabun New" panose="020B0500040200020003" pitchFamily="34" charset="-34"/>
            </a:endParaRPr>
          </a:p>
        </p:txBody>
      </p:sp>
      <p:sp>
        <p:nvSpPr>
          <p:cNvPr id="25" name="TextBox 24">
            <a:extLst>
              <a:ext uri="{FF2B5EF4-FFF2-40B4-BE49-F238E27FC236}">
                <a16:creationId xmlns:a16="http://schemas.microsoft.com/office/drawing/2014/main" id="{64587E23-2801-F9DE-FD41-7968B5D1001F}"/>
              </a:ext>
            </a:extLst>
          </p:cNvPr>
          <p:cNvSpPr txBox="1"/>
          <p:nvPr/>
        </p:nvSpPr>
        <p:spPr>
          <a:xfrm>
            <a:off x="21119080" y="8177896"/>
            <a:ext cx="2278188" cy="1200329"/>
          </a:xfrm>
          <a:prstGeom prst="rect">
            <a:avLst/>
          </a:prstGeom>
          <a:noFill/>
        </p:spPr>
        <p:txBody>
          <a:bodyPr wrap="none" rtlCol="0">
            <a:spAutoFit/>
          </a:bodyPr>
          <a:lstStyle/>
          <a:p>
            <a:r>
              <a:rPr lang="en-US" sz="7200" b="1">
                <a:solidFill>
                  <a:schemeClr val="bg1"/>
                </a:solidFill>
                <a:latin typeface="TH Sarabun New" panose="020B0500040200020003" pitchFamily="34" charset="-34"/>
                <a:cs typeface="TH Sarabun New" panose="020B0500040200020003" pitchFamily="34" charset="-34"/>
              </a:rPr>
              <a:t>Results</a:t>
            </a:r>
          </a:p>
        </p:txBody>
      </p:sp>
      <p:sp>
        <p:nvSpPr>
          <p:cNvPr id="29" name="Rectangle 13">
            <a:extLst>
              <a:ext uri="{FF2B5EF4-FFF2-40B4-BE49-F238E27FC236}">
                <a16:creationId xmlns:a16="http://schemas.microsoft.com/office/drawing/2014/main" id="{B32663B2-CDE7-B185-3751-5B4126F7F758}"/>
              </a:ext>
            </a:extLst>
          </p:cNvPr>
          <p:cNvSpPr>
            <a:spLocks noChangeArrowheads="1"/>
          </p:cNvSpPr>
          <p:nvPr/>
        </p:nvSpPr>
        <p:spPr bwMode="auto">
          <a:xfrm>
            <a:off x="0" y="0"/>
            <a:ext cx="30275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6" name="Group 15">
            <a:extLst>
              <a:ext uri="{FF2B5EF4-FFF2-40B4-BE49-F238E27FC236}">
                <a16:creationId xmlns:a16="http://schemas.microsoft.com/office/drawing/2014/main" id="{BE12655B-9164-9433-262D-FABF99127D9D}"/>
              </a:ext>
            </a:extLst>
          </p:cNvPr>
          <p:cNvGrpSpPr/>
          <p:nvPr/>
        </p:nvGrpSpPr>
        <p:grpSpPr>
          <a:xfrm>
            <a:off x="15759434" y="9550154"/>
            <a:ext cx="6385062" cy="4933271"/>
            <a:chOff x="15581450" y="9645551"/>
            <a:chExt cx="6499618" cy="5170555"/>
          </a:xfrm>
        </p:grpSpPr>
        <p:pic>
          <p:nvPicPr>
            <p:cNvPr id="1026" name="Picture 2">
              <a:extLst>
                <a:ext uri="{FF2B5EF4-FFF2-40B4-BE49-F238E27FC236}">
                  <a16:creationId xmlns:a16="http://schemas.microsoft.com/office/drawing/2014/main" id="{AD0A4F85-F189-94C2-D1F0-73114D7D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1706" y="9645551"/>
              <a:ext cx="5202374" cy="442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649C008D-E559-7D62-6B28-81559F795E23}"/>
                </a:ext>
              </a:extLst>
            </p:cNvPr>
            <p:cNvSpPr txBox="1"/>
            <p:nvPr/>
          </p:nvSpPr>
          <p:spPr>
            <a:xfrm>
              <a:off x="15581450" y="14231331"/>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a:t>
              </a:r>
              <a:r>
                <a:rPr lang="en-US" sz="3200" b="1">
                  <a:latin typeface="TH Sarabun New" panose="020B0500040200020003" pitchFamily="34" charset="-34"/>
                  <a:cs typeface="TH Sarabun New" panose="020B0500040200020003" pitchFamily="34" charset="-34"/>
                </a:rPr>
                <a:t>2</a:t>
              </a:r>
              <a:r>
                <a:rPr lang="th-TH"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ขั้นตอนการทำงานของโปรแกรมเก็บค่าอุณหภูมิ</a:t>
              </a:r>
              <a:endParaRPr lang="en-US" sz="3200">
                <a:latin typeface="TH Sarabun New" panose="020B0500040200020003" pitchFamily="34" charset="-34"/>
                <a:cs typeface="TH Sarabun New" panose="020B0500040200020003" pitchFamily="34" charset="-34"/>
              </a:endParaRPr>
            </a:p>
          </p:txBody>
        </p:sp>
      </p:grpSp>
      <p:grpSp>
        <p:nvGrpSpPr>
          <p:cNvPr id="26" name="Group 25">
            <a:extLst>
              <a:ext uri="{FF2B5EF4-FFF2-40B4-BE49-F238E27FC236}">
                <a16:creationId xmlns:a16="http://schemas.microsoft.com/office/drawing/2014/main" id="{82381252-C656-149E-A4AA-AA3BC3AE09BB}"/>
              </a:ext>
            </a:extLst>
          </p:cNvPr>
          <p:cNvGrpSpPr/>
          <p:nvPr/>
        </p:nvGrpSpPr>
        <p:grpSpPr>
          <a:xfrm>
            <a:off x="22292690" y="9550154"/>
            <a:ext cx="6385062" cy="4933271"/>
            <a:chOff x="22114706" y="9645551"/>
            <a:chExt cx="6499618" cy="5170555"/>
          </a:xfrm>
        </p:grpSpPr>
        <p:pic>
          <p:nvPicPr>
            <p:cNvPr id="1027" name="Picture 3">
              <a:extLst>
                <a:ext uri="{FF2B5EF4-FFF2-40B4-BE49-F238E27FC236}">
                  <a16:creationId xmlns:a16="http://schemas.microsoft.com/office/drawing/2014/main" id="{84E75794-81A0-5780-EFD5-38FCC1679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2247" y="9645551"/>
              <a:ext cx="6224536" cy="442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8678A1A7-CDD9-AA03-BECF-00B0456653DF}"/>
                </a:ext>
              </a:extLst>
            </p:cNvPr>
            <p:cNvSpPr txBox="1"/>
            <p:nvPr/>
          </p:nvSpPr>
          <p:spPr>
            <a:xfrm>
              <a:off x="22114706" y="14231331"/>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a:t>
              </a:r>
              <a:r>
                <a:rPr lang="en-US" sz="3200" b="1">
                  <a:latin typeface="TH Sarabun New" panose="020B0500040200020003" pitchFamily="34" charset="-34"/>
                  <a:cs typeface="TH Sarabun New" panose="020B0500040200020003" pitchFamily="34" charset="-34"/>
                </a:rPr>
                <a:t>3</a:t>
              </a:r>
              <a:r>
                <a:rPr lang="th-TH"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อุปกรณ์ฮาร์ดแวร์ที่ต่อกันอย่างเป็นระบบ</a:t>
              </a:r>
              <a:endParaRPr lang="en-US" sz="3200">
                <a:latin typeface="TH Sarabun New" panose="020B0500040200020003" pitchFamily="34" charset="-34"/>
                <a:cs typeface="TH Sarabun New" panose="020B0500040200020003" pitchFamily="34" charset="-34"/>
              </a:endParaRPr>
            </a:p>
          </p:txBody>
        </p:sp>
      </p:grpSp>
      <p:grpSp>
        <p:nvGrpSpPr>
          <p:cNvPr id="12" name="Group 11">
            <a:extLst>
              <a:ext uri="{FF2B5EF4-FFF2-40B4-BE49-F238E27FC236}">
                <a16:creationId xmlns:a16="http://schemas.microsoft.com/office/drawing/2014/main" id="{07541DEF-1D7C-5573-F8B4-2918E211C4D0}"/>
              </a:ext>
            </a:extLst>
          </p:cNvPr>
          <p:cNvGrpSpPr/>
          <p:nvPr/>
        </p:nvGrpSpPr>
        <p:grpSpPr>
          <a:xfrm>
            <a:off x="15759434" y="14630050"/>
            <a:ext cx="6385062" cy="3925918"/>
            <a:chOff x="15581450" y="21269636"/>
            <a:chExt cx="6499618" cy="4114749"/>
          </a:xfrm>
        </p:grpSpPr>
        <p:grpSp>
          <p:nvGrpSpPr>
            <p:cNvPr id="30" name="Group 10">
              <a:extLst>
                <a:ext uri="{FF2B5EF4-FFF2-40B4-BE49-F238E27FC236}">
                  <a16:creationId xmlns:a16="http://schemas.microsoft.com/office/drawing/2014/main" id="{B3F5911D-1CE3-EDC6-8A72-DB218C23DC5B}"/>
                </a:ext>
              </a:extLst>
            </p:cNvPr>
            <p:cNvGrpSpPr>
              <a:grpSpLocks/>
            </p:cNvGrpSpPr>
            <p:nvPr/>
          </p:nvGrpSpPr>
          <p:grpSpPr bwMode="auto">
            <a:xfrm>
              <a:off x="16000737" y="21269636"/>
              <a:ext cx="5971378" cy="3352589"/>
              <a:chOff x="6229" y="10496"/>
              <a:chExt cx="4189" cy="2406"/>
            </a:xfrm>
          </p:grpSpPr>
          <p:pic>
            <p:nvPicPr>
              <p:cNvPr id="1036" name="Picture 6" descr="A computer screen with text and numbers&#10;&#10;Description automatically generated">
                <a:extLst>
                  <a:ext uri="{FF2B5EF4-FFF2-40B4-BE49-F238E27FC236}">
                    <a16:creationId xmlns:a16="http://schemas.microsoft.com/office/drawing/2014/main" id="{A4AC33AF-F99B-0782-284E-A003AAE3A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855" t="7895" r="27319" b="14561"/>
              <a:stretch>
                <a:fillRect/>
              </a:stretch>
            </p:blipFill>
            <p:spPr bwMode="auto">
              <a:xfrm>
                <a:off x="6229" y="10496"/>
                <a:ext cx="2545" cy="240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7" descr="A screenshot of a computer&#10;&#10;Description automatically generated">
                <a:extLst>
                  <a:ext uri="{FF2B5EF4-FFF2-40B4-BE49-F238E27FC236}">
                    <a16:creationId xmlns:a16="http://schemas.microsoft.com/office/drawing/2014/main" id="{EA0CA193-C8D2-5D9C-4174-45418A441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5295" r="42441"/>
              <a:stretch>
                <a:fillRect/>
              </a:stretch>
            </p:blipFill>
            <p:spPr bwMode="auto">
              <a:xfrm>
                <a:off x="8774" y="10496"/>
                <a:ext cx="1644" cy="2406"/>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67034E0D-7690-83D2-5879-1977B1ECD4E0}"/>
                </a:ext>
              </a:extLst>
            </p:cNvPr>
            <p:cNvSpPr txBox="1"/>
            <p:nvPr/>
          </p:nvSpPr>
          <p:spPr>
            <a:xfrm>
              <a:off x="15581450" y="24799610"/>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a:t>
              </a:r>
              <a:r>
                <a:rPr lang="en-US" sz="3200" b="1">
                  <a:latin typeface="TH Sarabun New" panose="020B0500040200020003" pitchFamily="34" charset="-34"/>
                  <a:cs typeface="TH Sarabun New" panose="020B0500040200020003" pitchFamily="34" charset="-34"/>
                </a:rPr>
                <a:t>4</a:t>
              </a:r>
              <a:r>
                <a:rPr lang="th-TH"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การแสดงผลผ่าน </a:t>
              </a:r>
              <a:r>
                <a:rPr lang="en-US" sz="3200" err="1">
                  <a:latin typeface="TH Sarabun New" panose="020B0500040200020003" pitchFamily="34" charset="-34"/>
                  <a:cs typeface="TH Sarabun New" panose="020B0500040200020003" pitchFamily="34" charset="-34"/>
                </a:rPr>
                <a:t>VSCode</a:t>
              </a:r>
              <a:r>
                <a:rPr lang="en-US" sz="3200">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และ </a:t>
              </a:r>
              <a:r>
                <a:rPr lang="en-US" sz="3200">
                  <a:latin typeface="TH Sarabun New" panose="020B0500040200020003" pitchFamily="34" charset="-34"/>
                  <a:cs typeface="TH Sarabun New" panose="020B0500040200020003" pitchFamily="34" charset="-34"/>
                </a:rPr>
                <a:t>Excel</a:t>
              </a:r>
            </a:p>
          </p:txBody>
        </p:sp>
      </p:grpSp>
      <p:grpSp>
        <p:nvGrpSpPr>
          <p:cNvPr id="14" name="Group 13">
            <a:extLst>
              <a:ext uri="{FF2B5EF4-FFF2-40B4-BE49-F238E27FC236}">
                <a16:creationId xmlns:a16="http://schemas.microsoft.com/office/drawing/2014/main" id="{49A83F6C-AFAB-90A9-B8F2-552B6CE8A63D}"/>
              </a:ext>
            </a:extLst>
          </p:cNvPr>
          <p:cNvGrpSpPr/>
          <p:nvPr/>
        </p:nvGrpSpPr>
        <p:grpSpPr>
          <a:xfrm>
            <a:off x="22292690" y="14604881"/>
            <a:ext cx="6385062" cy="3944316"/>
            <a:chOff x="22114706" y="21244468"/>
            <a:chExt cx="6499618" cy="4134032"/>
          </a:xfrm>
        </p:grpSpPr>
        <p:pic>
          <p:nvPicPr>
            <p:cNvPr id="1038" name="Picture 14">
              <a:extLst>
                <a:ext uri="{FF2B5EF4-FFF2-40B4-BE49-F238E27FC236}">
                  <a16:creationId xmlns:a16="http://schemas.microsoft.com/office/drawing/2014/main" id="{0CE5F0C7-E048-E608-6BAA-32B1F41D3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2247" y="23604236"/>
              <a:ext cx="6224536" cy="105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6E3F388F-44B8-CD8C-C265-106F3C01B8C7}"/>
                </a:ext>
              </a:extLst>
            </p:cNvPr>
            <p:cNvSpPr txBox="1"/>
            <p:nvPr/>
          </p:nvSpPr>
          <p:spPr>
            <a:xfrm>
              <a:off x="22114706" y="24793725"/>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a:t>
              </a:r>
              <a:r>
                <a:rPr lang="en-US" sz="3200" b="1">
                  <a:latin typeface="TH Sarabun New" panose="020B0500040200020003" pitchFamily="34" charset="-34"/>
                  <a:cs typeface="TH Sarabun New" panose="020B0500040200020003" pitchFamily="34" charset="-34"/>
                </a:rPr>
                <a:t>5</a:t>
              </a:r>
              <a:r>
                <a:rPr lang="th-TH"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การแสดงผลบน </a:t>
              </a:r>
              <a:r>
                <a:rPr lang="en-US" sz="3200">
                  <a:latin typeface="TH Sarabun New" panose="020B0500040200020003" pitchFamily="34" charset="-34"/>
                  <a:cs typeface="TH Sarabun New" panose="020B0500040200020003" pitchFamily="34" charset="-34"/>
                </a:rPr>
                <a:t>GitHub</a:t>
              </a:r>
            </a:p>
          </p:txBody>
        </p:sp>
        <p:pic>
          <p:nvPicPr>
            <p:cNvPr id="1040" name="Picture 16">
              <a:extLst>
                <a:ext uri="{FF2B5EF4-FFF2-40B4-BE49-F238E27FC236}">
                  <a16:creationId xmlns:a16="http://schemas.microsoft.com/office/drawing/2014/main" id="{BBD7A687-67EE-579D-8E3E-8F6D6BBA8C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2247" y="21244468"/>
              <a:ext cx="6224536" cy="233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Group 43">
            <a:extLst>
              <a:ext uri="{FF2B5EF4-FFF2-40B4-BE49-F238E27FC236}">
                <a16:creationId xmlns:a16="http://schemas.microsoft.com/office/drawing/2014/main" id="{3911C744-A8C8-23D9-B3AB-E421B8B660C5}"/>
              </a:ext>
            </a:extLst>
          </p:cNvPr>
          <p:cNvGrpSpPr/>
          <p:nvPr/>
        </p:nvGrpSpPr>
        <p:grpSpPr>
          <a:xfrm>
            <a:off x="17693313" y="22741151"/>
            <a:ext cx="9710932" cy="5388965"/>
            <a:chOff x="17515328" y="23888108"/>
            <a:chExt cx="9885159" cy="5648167"/>
          </a:xfrm>
        </p:grpSpPr>
        <p:pic>
          <p:nvPicPr>
            <p:cNvPr id="1039" name="Picture 15">
              <a:extLst>
                <a:ext uri="{FF2B5EF4-FFF2-40B4-BE49-F238E27FC236}">
                  <a16:creationId xmlns:a16="http://schemas.microsoft.com/office/drawing/2014/main" id="{A29DADFE-D08D-9C7E-1BDB-DA1ADADF8F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15328" y="23888108"/>
              <a:ext cx="9885159" cy="479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7928F4D3-934E-7C50-FBE0-96E6FEFEEC3B}"/>
                </a:ext>
              </a:extLst>
            </p:cNvPr>
            <p:cNvSpPr txBox="1"/>
            <p:nvPr/>
          </p:nvSpPr>
          <p:spPr>
            <a:xfrm>
              <a:off x="19395165" y="28951500"/>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a:t>
              </a:r>
              <a:r>
                <a:rPr lang="en-US" sz="3200" b="1">
                  <a:latin typeface="TH Sarabun New" panose="020B0500040200020003" pitchFamily="34" charset="-34"/>
                  <a:cs typeface="TH Sarabun New" panose="020B0500040200020003" pitchFamily="34" charset="-34"/>
                </a:rPr>
                <a:t>8</a:t>
              </a:r>
              <a:r>
                <a:rPr lang="th-TH"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ภาพรวมของระบบ </a:t>
              </a:r>
              <a:r>
                <a:rPr lang="en-US" sz="3200">
                  <a:latin typeface="TH Sarabun New" panose="020B0500040200020003" pitchFamily="34" charset="-34"/>
                  <a:cs typeface="TH Sarabun New" panose="020B0500040200020003" pitchFamily="34" charset="-34"/>
                </a:rPr>
                <a:t>GSHP </a:t>
              </a:r>
              <a:r>
                <a:rPr lang="th-TH" sz="3200">
                  <a:latin typeface="TH Sarabun New" panose="020B0500040200020003" pitchFamily="34" charset="-34"/>
                  <a:cs typeface="TH Sarabun New" panose="020B0500040200020003" pitchFamily="34" charset="-34"/>
                </a:rPr>
                <a:t>ที่หน้างานจริง</a:t>
              </a:r>
              <a:endParaRPr lang="en-US" sz="3200">
                <a:latin typeface="TH Sarabun New" panose="020B0500040200020003" pitchFamily="34" charset="-34"/>
                <a:cs typeface="TH Sarabun New" panose="020B0500040200020003" pitchFamily="34" charset="-34"/>
              </a:endParaRPr>
            </a:p>
          </p:txBody>
        </p:sp>
      </p:grpSp>
      <p:pic>
        <p:nvPicPr>
          <p:cNvPr id="38" name="Picture 37">
            <a:extLst>
              <a:ext uri="{FF2B5EF4-FFF2-40B4-BE49-F238E27FC236}">
                <a16:creationId xmlns:a16="http://schemas.microsoft.com/office/drawing/2014/main" id="{B21DFC5B-94C9-57E9-4E74-E6000E6A2017}"/>
              </a:ext>
            </a:extLst>
          </p:cNvPr>
          <p:cNvPicPr>
            <a:picLocks noChangeAspect="1"/>
          </p:cNvPicPr>
          <p:nvPr/>
        </p:nvPicPr>
        <p:blipFill>
          <a:blip r:embed="rId10"/>
          <a:stretch>
            <a:fillRect/>
          </a:stretch>
        </p:blipFill>
        <p:spPr>
          <a:xfrm>
            <a:off x="3257001" y="23331278"/>
            <a:ext cx="9106727" cy="4323699"/>
          </a:xfrm>
          <a:prstGeom prst="rect">
            <a:avLst/>
          </a:prstGeom>
        </p:spPr>
      </p:pic>
      <p:sp>
        <p:nvSpPr>
          <p:cNvPr id="39" name="TextBox 38">
            <a:extLst>
              <a:ext uri="{FF2B5EF4-FFF2-40B4-BE49-F238E27FC236}">
                <a16:creationId xmlns:a16="http://schemas.microsoft.com/office/drawing/2014/main" id="{A4BE430D-A062-1146-1F96-89CD6C5F00CA}"/>
              </a:ext>
            </a:extLst>
          </p:cNvPr>
          <p:cNvSpPr txBox="1"/>
          <p:nvPr/>
        </p:nvSpPr>
        <p:spPr>
          <a:xfrm>
            <a:off x="1951993" y="27803908"/>
            <a:ext cx="11716741"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1</a:t>
            </a:r>
            <a:r>
              <a:rPr lang="en-US"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ระบบปั๊มความร้อนเพื่อปรับอากาศในอาคารและผลิตปุ๋ยหมักแบบเร่งอุณหภูมิโดยเสาเข็มพลังงาน</a:t>
            </a:r>
            <a:endParaRPr lang="en-US" sz="3200">
              <a:latin typeface="TH Sarabun New" panose="020B0500040200020003" pitchFamily="34" charset="-34"/>
              <a:cs typeface="TH Sarabun New" panose="020B0500040200020003" pitchFamily="34" charset="-34"/>
            </a:endParaRPr>
          </a:p>
        </p:txBody>
      </p:sp>
      <p:grpSp>
        <p:nvGrpSpPr>
          <p:cNvPr id="6" name="Group 5">
            <a:extLst>
              <a:ext uri="{FF2B5EF4-FFF2-40B4-BE49-F238E27FC236}">
                <a16:creationId xmlns:a16="http://schemas.microsoft.com/office/drawing/2014/main" id="{76F1F4E0-FEA0-2C76-3F5C-AB8EB1B9CCAE}"/>
              </a:ext>
            </a:extLst>
          </p:cNvPr>
          <p:cNvGrpSpPr/>
          <p:nvPr/>
        </p:nvGrpSpPr>
        <p:grpSpPr>
          <a:xfrm>
            <a:off x="15793072" y="18615427"/>
            <a:ext cx="6385062" cy="3995244"/>
            <a:chOff x="15615088" y="19533784"/>
            <a:chExt cx="6499618" cy="4187410"/>
          </a:xfrm>
        </p:grpSpPr>
        <p:pic>
          <p:nvPicPr>
            <p:cNvPr id="8" name="Picture 7">
              <a:extLst>
                <a:ext uri="{FF2B5EF4-FFF2-40B4-BE49-F238E27FC236}">
                  <a16:creationId xmlns:a16="http://schemas.microsoft.com/office/drawing/2014/main" id="{30557B4B-636C-E477-F7C6-51F9A6527EB7}"/>
                </a:ext>
              </a:extLst>
            </p:cNvPr>
            <p:cNvPicPr>
              <a:picLocks noChangeAspect="1"/>
            </p:cNvPicPr>
            <p:nvPr/>
          </p:nvPicPr>
          <p:blipFill rotWithShape="1">
            <a:blip r:embed="rId11"/>
            <a:srcRect l="3191" t="14132" r="12762" b="3924"/>
            <a:stretch/>
          </p:blipFill>
          <p:spPr>
            <a:xfrm>
              <a:off x="16000737" y="19533784"/>
              <a:ext cx="5971378" cy="3357616"/>
            </a:xfrm>
            <a:prstGeom prst="rect">
              <a:avLst/>
            </a:prstGeom>
          </p:spPr>
        </p:pic>
        <p:sp>
          <p:nvSpPr>
            <p:cNvPr id="40" name="TextBox 39">
              <a:extLst>
                <a:ext uri="{FF2B5EF4-FFF2-40B4-BE49-F238E27FC236}">
                  <a16:creationId xmlns:a16="http://schemas.microsoft.com/office/drawing/2014/main" id="{F4E30BD4-DE1D-5641-41E0-319A79F56ED5}"/>
                </a:ext>
              </a:extLst>
            </p:cNvPr>
            <p:cNvSpPr txBox="1"/>
            <p:nvPr/>
          </p:nvSpPr>
          <p:spPr>
            <a:xfrm>
              <a:off x="15615088" y="23136419"/>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6 </a:t>
              </a:r>
              <a:r>
                <a:rPr lang="th-TH" sz="3200">
                  <a:latin typeface="TH Sarabun New" panose="020B0500040200020003" pitchFamily="34" charset="-34"/>
                  <a:cs typeface="TH Sarabun New" panose="020B0500040200020003" pitchFamily="34" charset="-34"/>
                </a:rPr>
                <a:t>การแสดงผลผ่านกราฟ</a:t>
              </a:r>
              <a:endParaRPr lang="en-US" sz="3200">
                <a:latin typeface="TH Sarabun New" panose="020B0500040200020003" pitchFamily="34" charset="-34"/>
                <a:cs typeface="TH Sarabun New" panose="020B0500040200020003" pitchFamily="34" charset="-34"/>
              </a:endParaRPr>
            </a:p>
          </p:txBody>
        </p:sp>
      </p:grpSp>
      <p:sp>
        <p:nvSpPr>
          <p:cNvPr id="42" name="Rectangle 41">
            <a:extLst>
              <a:ext uri="{FF2B5EF4-FFF2-40B4-BE49-F238E27FC236}">
                <a16:creationId xmlns:a16="http://schemas.microsoft.com/office/drawing/2014/main" id="{D28D5A4B-ABF2-6C0F-3E71-13133B75A675}"/>
              </a:ext>
            </a:extLst>
          </p:cNvPr>
          <p:cNvSpPr/>
          <p:nvPr/>
        </p:nvSpPr>
        <p:spPr>
          <a:xfrm>
            <a:off x="15309428" y="28897197"/>
            <a:ext cx="14147800" cy="90246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663C413-039D-4CB4-F1DC-0042C76FF6B3}"/>
              </a:ext>
            </a:extLst>
          </p:cNvPr>
          <p:cNvSpPr/>
          <p:nvPr/>
        </p:nvSpPr>
        <p:spPr>
          <a:xfrm>
            <a:off x="15322263" y="29779832"/>
            <a:ext cx="14147799" cy="5914024"/>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latin typeface="TH Sarabun New" panose="020B0500040200020003" pitchFamily="34" charset="-34"/>
              <a:cs typeface="TH Sarabun New" panose="020B0500040200020003" pitchFamily="34" charset="-34"/>
            </a:endParaRPr>
          </a:p>
        </p:txBody>
      </p:sp>
      <p:sp>
        <p:nvSpPr>
          <p:cNvPr id="46" name="TextBox 45">
            <a:extLst>
              <a:ext uri="{FF2B5EF4-FFF2-40B4-BE49-F238E27FC236}">
                <a16:creationId xmlns:a16="http://schemas.microsoft.com/office/drawing/2014/main" id="{A1308011-6DB0-8780-8674-15795EA6AC48}"/>
              </a:ext>
            </a:extLst>
          </p:cNvPr>
          <p:cNvSpPr txBox="1"/>
          <p:nvPr/>
        </p:nvSpPr>
        <p:spPr>
          <a:xfrm>
            <a:off x="20507196" y="28758524"/>
            <a:ext cx="3453189" cy="1200329"/>
          </a:xfrm>
          <a:prstGeom prst="rect">
            <a:avLst/>
          </a:prstGeom>
          <a:noFill/>
        </p:spPr>
        <p:txBody>
          <a:bodyPr wrap="none" rtlCol="0">
            <a:spAutoFit/>
          </a:bodyPr>
          <a:lstStyle/>
          <a:p>
            <a:r>
              <a:rPr lang="en-US" sz="7200" b="1">
                <a:solidFill>
                  <a:schemeClr val="bg1"/>
                </a:solidFill>
                <a:latin typeface="TH Sarabun New" panose="020B0500040200020003" pitchFamily="34" charset="-34"/>
                <a:cs typeface="TH Sarabun New" panose="020B0500040200020003" pitchFamily="34" charset="-34"/>
              </a:rPr>
              <a:t>Conclusion</a:t>
            </a:r>
          </a:p>
        </p:txBody>
      </p:sp>
      <p:sp>
        <p:nvSpPr>
          <p:cNvPr id="47" name="Rectangle 46">
            <a:extLst>
              <a:ext uri="{FF2B5EF4-FFF2-40B4-BE49-F238E27FC236}">
                <a16:creationId xmlns:a16="http://schemas.microsoft.com/office/drawing/2014/main" id="{B7618C21-8F9A-F1F2-B20B-2CBFDF907E81}"/>
              </a:ext>
            </a:extLst>
          </p:cNvPr>
          <p:cNvSpPr/>
          <p:nvPr/>
        </p:nvSpPr>
        <p:spPr>
          <a:xfrm>
            <a:off x="15322262" y="36153214"/>
            <a:ext cx="14147800" cy="90246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2EF3EA4-0FE4-17A7-CF02-BF77C2C64DDE}"/>
              </a:ext>
            </a:extLst>
          </p:cNvPr>
          <p:cNvSpPr/>
          <p:nvPr/>
        </p:nvSpPr>
        <p:spPr>
          <a:xfrm>
            <a:off x="15309428" y="37055682"/>
            <a:ext cx="14147799" cy="3620446"/>
          </a:xfrm>
          <a:prstGeom prst="rect">
            <a:avLst/>
          </a:prstGeom>
          <a:solidFill>
            <a:srgbClr val="FFC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latin typeface="TH Sarabun New" panose="020B0500040200020003" pitchFamily="34" charset="-34"/>
              <a:cs typeface="TH Sarabun New" panose="020B0500040200020003" pitchFamily="34" charset="-34"/>
            </a:endParaRPr>
          </a:p>
        </p:txBody>
      </p:sp>
      <p:sp>
        <p:nvSpPr>
          <p:cNvPr id="51" name="TextBox 50">
            <a:extLst>
              <a:ext uri="{FF2B5EF4-FFF2-40B4-BE49-F238E27FC236}">
                <a16:creationId xmlns:a16="http://schemas.microsoft.com/office/drawing/2014/main" id="{30278811-E951-1B5F-3B8B-CDA96FA043BE}"/>
              </a:ext>
            </a:extLst>
          </p:cNvPr>
          <p:cNvSpPr txBox="1"/>
          <p:nvPr/>
        </p:nvSpPr>
        <p:spPr>
          <a:xfrm>
            <a:off x="20532865" y="36004283"/>
            <a:ext cx="3438762" cy="1200329"/>
          </a:xfrm>
          <a:prstGeom prst="rect">
            <a:avLst/>
          </a:prstGeom>
          <a:noFill/>
        </p:spPr>
        <p:txBody>
          <a:bodyPr wrap="none" rtlCol="0">
            <a:spAutoFit/>
          </a:bodyPr>
          <a:lstStyle/>
          <a:p>
            <a:r>
              <a:rPr lang="en-US" sz="7200" b="1">
                <a:solidFill>
                  <a:schemeClr val="bg1"/>
                </a:solidFill>
                <a:latin typeface="TH Sarabun New" panose="020B0500040200020003" pitchFamily="34" charset="-34"/>
                <a:cs typeface="TH Sarabun New" panose="020B0500040200020003" pitchFamily="34" charset="-34"/>
              </a:rPr>
              <a:t>References</a:t>
            </a:r>
          </a:p>
        </p:txBody>
      </p:sp>
      <p:grpSp>
        <p:nvGrpSpPr>
          <p:cNvPr id="37" name="Group 36">
            <a:extLst>
              <a:ext uri="{FF2B5EF4-FFF2-40B4-BE49-F238E27FC236}">
                <a16:creationId xmlns:a16="http://schemas.microsoft.com/office/drawing/2014/main" id="{0434EFFF-E6B5-AD2A-D5EC-18FE36509FB1}"/>
              </a:ext>
            </a:extLst>
          </p:cNvPr>
          <p:cNvGrpSpPr/>
          <p:nvPr/>
        </p:nvGrpSpPr>
        <p:grpSpPr>
          <a:xfrm>
            <a:off x="22394916" y="18615428"/>
            <a:ext cx="6385062" cy="3989976"/>
            <a:chOff x="22216932" y="19533784"/>
            <a:chExt cx="6499618" cy="4181889"/>
          </a:xfrm>
        </p:grpSpPr>
        <p:pic>
          <p:nvPicPr>
            <p:cNvPr id="27" name="Picture 26">
              <a:extLst>
                <a:ext uri="{FF2B5EF4-FFF2-40B4-BE49-F238E27FC236}">
                  <a16:creationId xmlns:a16="http://schemas.microsoft.com/office/drawing/2014/main" id="{0CC63111-FAB2-1181-9E6C-F9470BD134D5}"/>
                </a:ext>
              </a:extLst>
            </p:cNvPr>
            <p:cNvPicPr>
              <a:picLocks noChangeAspect="1"/>
            </p:cNvPicPr>
            <p:nvPr/>
          </p:nvPicPr>
          <p:blipFill rotWithShape="1">
            <a:blip r:embed="rId12"/>
            <a:srcRect r="16195" b="20425"/>
            <a:stretch/>
          </p:blipFill>
          <p:spPr>
            <a:xfrm>
              <a:off x="22907696" y="19533784"/>
              <a:ext cx="5118091" cy="3357616"/>
            </a:xfrm>
            <a:prstGeom prst="rect">
              <a:avLst/>
            </a:prstGeom>
          </p:spPr>
        </p:pic>
        <p:sp>
          <p:nvSpPr>
            <p:cNvPr id="28" name="TextBox 27">
              <a:extLst>
                <a:ext uri="{FF2B5EF4-FFF2-40B4-BE49-F238E27FC236}">
                  <a16:creationId xmlns:a16="http://schemas.microsoft.com/office/drawing/2014/main" id="{C15653AE-114A-8020-78E8-9F2BEA98116D}"/>
                </a:ext>
              </a:extLst>
            </p:cNvPr>
            <p:cNvSpPr txBox="1"/>
            <p:nvPr/>
          </p:nvSpPr>
          <p:spPr>
            <a:xfrm>
              <a:off x="22216932" y="23130898"/>
              <a:ext cx="6499618" cy="584775"/>
            </a:xfrm>
            <a:prstGeom prst="rect">
              <a:avLst/>
            </a:prstGeom>
            <a:noFill/>
          </p:spPr>
          <p:txBody>
            <a:bodyPr wrap="square" rtlCol="0">
              <a:spAutoFit/>
            </a:bodyPr>
            <a:lstStyle/>
            <a:p>
              <a:pPr algn="ctr"/>
              <a:r>
                <a:rPr lang="th-TH" sz="3200" b="1">
                  <a:latin typeface="TH Sarabun New" panose="020B0500040200020003" pitchFamily="34" charset="-34"/>
                  <a:cs typeface="TH Sarabun New" panose="020B0500040200020003" pitchFamily="34" charset="-34"/>
                </a:rPr>
                <a:t>ภาพที่ </a:t>
              </a:r>
              <a:r>
                <a:rPr lang="en-US" sz="3200" b="1">
                  <a:latin typeface="TH Sarabun New" panose="020B0500040200020003" pitchFamily="34" charset="-34"/>
                  <a:cs typeface="TH Sarabun New" panose="020B0500040200020003" pitchFamily="34" charset="-34"/>
                </a:rPr>
                <a:t>7</a:t>
              </a:r>
              <a:r>
                <a:rPr lang="th-TH" sz="3200" b="1">
                  <a:latin typeface="TH Sarabun New" panose="020B0500040200020003" pitchFamily="34" charset="-34"/>
                  <a:cs typeface="TH Sarabun New" panose="020B0500040200020003" pitchFamily="34" charset="-34"/>
                </a:rPr>
                <a:t> </a:t>
              </a:r>
              <a:r>
                <a:rPr lang="th-TH" sz="3200">
                  <a:latin typeface="TH Sarabun New" panose="020B0500040200020003" pitchFamily="34" charset="-34"/>
                  <a:cs typeface="TH Sarabun New" panose="020B0500040200020003" pitchFamily="34" charset="-34"/>
                </a:rPr>
                <a:t>การแสดงผลผ่าน</a:t>
              </a:r>
              <a:r>
                <a:rPr lang="en-US" sz="3200">
                  <a:latin typeface="TH Sarabun New" panose="020B0500040200020003" pitchFamily="34" charset="-34"/>
                  <a:cs typeface="TH Sarabun New" panose="020B0500040200020003" pitchFamily="34" charset="-34"/>
                </a:rPr>
                <a:t> MQTT</a:t>
              </a:r>
              <a:r>
                <a:rPr lang="th-TH" sz="3200">
                  <a:latin typeface="TH Sarabun New" panose="020B0500040200020003" pitchFamily="34" charset="-34"/>
                  <a:cs typeface="TH Sarabun New" panose="020B0500040200020003" pitchFamily="34" charset="-34"/>
                </a:rPr>
                <a:t> </a:t>
              </a:r>
              <a:endParaRPr lang="en-US" sz="3200">
                <a:latin typeface="TH Sarabun New" panose="020B0500040200020003" pitchFamily="34" charset="-34"/>
                <a:cs typeface="TH Sarabun New" panose="020B0500040200020003" pitchFamily="34" charset="-34"/>
              </a:endParaRPr>
            </a:p>
          </p:txBody>
        </p:sp>
      </p:grpSp>
      <p:sp>
        <p:nvSpPr>
          <p:cNvPr id="36" name="TextBox 35">
            <a:extLst>
              <a:ext uri="{FF2B5EF4-FFF2-40B4-BE49-F238E27FC236}">
                <a16:creationId xmlns:a16="http://schemas.microsoft.com/office/drawing/2014/main" id="{2A2A7087-D8F6-9018-E9DD-7F2881A9AB48}"/>
              </a:ext>
            </a:extLst>
          </p:cNvPr>
          <p:cNvSpPr txBox="1"/>
          <p:nvPr/>
        </p:nvSpPr>
        <p:spPr>
          <a:xfrm>
            <a:off x="15648676" y="30000853"/>
            <a:ext cx="13492480" cy="5509200"/>
          </a:xfrm>
          <a:prstGeom prst="rect">
            <a:avLst/>
          </a:prstGeom>
          <a:noFill/>
        </p:spPr>
        <p:txBody>
          <a:bodyPr wrap="square" rtlCol="0">
            <a:spAutoFit/>
          </a:bodyPr>
          <a:lstStyle/>
          <a:p>
            <a:r>
              <a:rPr lang="en-US" sz="4400">
                <a:latin typeface="TH Sarabun New" panose="020B0500040200020003" pitchFamily="34" charset="-34"/>
                <a:cs typeface="TH Sarabun New" panose="020B0500040200020003" pitchFamily="34" charset="-34"/>
              </a:rPr>
              <a:t>	</a:t>
            </a:r>
            <a:r>
              <a:rPr lang="th-TH" sz="4400" b="1">
                <a:latin typeface="TH Sarabun New" panose="020B0500040200020003" pitchFamily="34" charset="-34"/>
                <a:cs typeface="TH Sarabun New" panose="020B0500040200020003" pitchFamily="34" charset="-34"/>
              </a:rPr>
              <a:t>การเขียนโปรแกรมเพื่ออ่านค่าและเก็บข้อมูลจากเซนเซอร์</a:t>
            </a:r>
            <a:r>
              <a:rPr lang="th-TH" sz="4400">
                <a:latin typeface="TH Sarabun New" panose="020B0500040200020003" pitchFamily="34" charset="-34"/>
                <a:cs typeface="TH Sarabun New" panose="020B0500040200020003" pitchFamily="34" charset="-34"/>
              </a:rPr>
              <a:t> สามารถต่อและตั้งค่าอุปกรณ์ได้อย่างถูกต้อง  โปรแกรมสามารถสื่อสารกับอินดิเคเตอร์ เก็บข้อมูลอุณหภูมิจริงเป็นไฟล์ </a:t>
            </a:r>
            <a:r>
              <a:rPr lang="en-US" sz="4400">
                <a:latin typeface="TH Sarabun New" panose="020B0500040200020003" pitchFamily="34" charset="-34"/>
                <a:cs typeface="TH Sarabun New" panose="020B0500040200020003" pitchFamily="34" charset="-34"/>
              </a:rPr>
              <a:t>Excel </a:t>
            </a:r>
            <a:r>
              <a:rPr lang="th-TH" sz="4400">
                <a:latin typeface="TH Sarabun New" panose="020B0500040200020003" pitchFamily="34" charset="-34"/>
                <a:cs typeface="TH Sarabun New" panose="020B0500040200020003" pitchFamily="34" charset="-34"/>
              </a:rPr>
              <a:t>ที่อัพโหลดลง </a:t>
            </a:r>
            <a:r>
              <a:rPr lang="en-US" sz="4400">
                <a:latin typeface="TH Sarabun New" panose="020B0500040200020003" pitchFamily="34" charset="-34"/>
                <a:cs typeface="TH Sarabun New" panose="020B0500040200020003" pitchFamily="34" charset="-34"/>
              </a:rPr>
              <a:t>GitHub </a:t>
            </a:r>
            <a:r>
              <a:rPr lang="th-TH" sz="4400">
                <a:latin typeface="TH Sarabun New" panose="020B0500040200020003" pitchFamily="34" charset="-34"/>
                <a:cs typeface="TH Sarabun New" panose="020B0500040200020003" pitchFamily="34" charset="-34"/>
              </a:rPr>
              <a:t>ได้ และใช้ </a:t>
            </a:r>
            <a:r>
              <a:rPr lang="en-US" sz="4400">
                <a:latin typeface="TH Sarabun New" panose="020B0500040200020003" pitchFamily="34" charset="-34"/>
                <a:cs typeface="TH Sarabun New" panose="020B0500040200020003" pitchFamily="34" charset="-34"/>
              </a:rPr>
              <a:t>IoT </a:t>
            </a:r>
            <a:r>
              <a:rPr lang="th-TH" sz="4400">
                <a:latin typeface="TH Sarabun New" panose="020B0500040200020003" pitchFamily="34" charset="-34"/>
                <a:cs typeface="TH Sarabun New" panose="020B0500040200020003" pitchFamily="34" charset="-34"/>
              </a:rPr>
              <a:t>ในการส่งข้อมูลไปยังแพลตฟอร์ม </a:t>
            </a:r>
            <a:r>
              <a:rPr lang="en-US" sz="4400" err="1">
                <a:latin typeface="TH Sarabun New" panose="020B0500040200020003" pitchFamily="34" charset="-34"/>
                <a:cs typeface="TH Sarabun New" panose="020B0500040200020003" pitchFamily="34" charset="-34"/>
              </a:rPr>
              <a:t>Hivemq</a:t>
            </a:r>
            <a:r>
              <a:rPr lang="en-US" sz="4400">
                <a:latin typeface="TH Sarabun New" panose="020B0500040200020003" pitchFamily="34" charset="-34"/>
                <a:cs typeface="TH Sarabun New" panose="020B0500040200020003" pitchFamily="34" charset="-34"/>
              </a:rPr>
              <a:t> </a:t>
            </a:r>
            <a:r>
              <a:rPr lang="th-TH" sz="4400">
                <a:latin typeface="TH Sarabun New" panose="020B0500040200020003" pitchFamily="34" charset="-34"/>
                <a:cs typeface="TH Sarabun New" panose="020B0500040200020003" pitchFamily="34" charset="-34"/>
              </a:rPr>
              <a:t>ได้อย่างถูกต้อง</a:t>
            </a:r>
          </a:p>
          <a:p>
            <a:r>
              <a:rPr lang="th-TH" sz="4400" b="1">
                <a:latin typeface="TH Sarabun New" panose="020B0500040200020003" pitchFamily="34" charset="-34"/>
                <a:cs typeface="TH Sarabun New" panose="020B0500040200020003" pitchFamily="34" charset="-34"/>
              </a:rPr>
              <a:t>	การเขียนแบบตู้ไฟของระบบ </a:t>
            </a:r>
            <a:r>
              <a:rPr lang="en-US" sz="4400" b="1">
                <a:latin typeface="TH Sarabun New" panose="020B0500040200020003" pitchFamily="34" charset="-34"/>
                <a:cs typeface="TH Sarabun New" panose="020B0500040200020003" pitchFamily="34" charset="-34"/>
              </a:rPr>
              <a:t>GSHP </a:t>
            </a:r>
            <a:r>
              <a:rPr lang="th-TH" sz="4400">
                <a:latin typeface="TH Sarabun New" panose="020B0500040200020003" pitchFamily="34" charset="-34"/>
                <a:cs typeface="TH Sarabun New" panose="020B0500040200020003" pitchFamily="34" charset="-34"/>
              </a:rPr>
              <a:t>จากการศึกษาระบบและการเชื่อมต่อของอุปกรณ์ต่างๆ ภายในตู้ไฟของระบบโดยการสอบถามจากอาจารย์และนิสิตปริญญาเอกที่ทำโครงงานร่วมกันเพื่อนำมาเขียนแบบไฟโดยใช้โปรแกรม </a:t>
            </a:r>
            <a:r>
              <a:rPr lang="en-US" sz="4400" err="1">
                <a:latin typeface="TH Sarabun New" panose="020B0500040200020003" pitchFamily="34" charset="-34"/>
                <a:cs typeface="TH Sarabun New" panose="020B0500040200020003" pitchFamily="34" charset="-34"/>
              </a:rPr>
              <a:t>KiCAD</a:t>
            </a:r>
            <a:r>
              <a:rPr lang="en-US" sz="4400">
                <a:latin typeface="TH Sarabun New" panose="020B0500040200020003" pitchFamily="34" charset="-34"/>
                <a:cs typeface="TH Sarabun New" panose="020B0500040200020003" pitchFamily="34" charset="-34"/>
              </a:rPr>
              <a:t> </a:t>
            </a:r>
            <a:r>
              <a:rPr lang="th-TH" sz="4400">
                <a:latin typeface="TH Sarabun New" panose="020B0500040200020003" pitchFamily="34" charset="-34"/>
                <a:cs typeface="TH Sarabun New" panose="020B0500040200020003" pitchFamily="34" charset="-34"/>
              </a:rPr>
              <a:t>ผลที่ได้คือสามารถเขียนแบบตู้ไฟของระบบ </a:t>
            </a:r>
            <a:r>
              <a:rPr lang="en-US" sz="4400">
                <a:latin typeface="TH Sarabun New" panose="020B0500040200020003" pitchFamily="34" charset="-34"/>
                <a:cs typeface="TH Sarabun New" panose="020B0500040200020003" pitchFamily="34" charset="-34"/>
              </a:rPr>
              <a:t>GSHP </a:t>
            </a:r>
            <a:r>
              <a:rPr lang="th-TH" sz="4400">
                <a:latin typeface="TH Sarabun New" panose="020B0500040200020003" pitchFamily="34" charset="-34"/>
                <a:cs typeface="TH Sarabun New" panose="020B0500040200020003" pitchFamily="34" charset="-34"/>
              </a:rPr>
              <a:t>ได้สำเร็จ ถูกต้องตามระบบจริงและมีความใหม่ล่าสุด สามารถนำไปใช้งานต่อได้</a:t>
            </a:r>
          </a:p>
        </p:txBody>
      </p:sp>
      <p:sp>
        <p:nvSpPr>
          <p:cNvPr id="45" name="TextBox 44">
            <a:extLst>
              <a:ext uri="{FF2B5EF4-FFF2-40B4-BE49-F238E27FC236}">
                <a16:creationId xmlns:a16="http://schemas.microsoft.com/office/drawing/2014/main" id="{5CD1EE36-28EF-3261-751A-DE778840DC2F}"/>
              </a:ext>
            </a:extLst>
          </p:cNvPr>
          <p:cNvSpPr txBox="1"/>
          <p:nvPr/>
        </p:nvSpPr>
        <p:spPr>
          <a:xfrm>
            <a:off x="15648676" y="37262103"/>
            <a:ext cx="13492480" cy="3847207"/>
          </a:xfrm>
          <a:prstGeom prst="rect">
            <a:avLst/>
          </a:prstGeom>
          <a:noFill/>
        </p:spPr>
        <p:txBody>
          <a:bodyPr wrap="square" rtlCol="0">
            <a:spAutoFit/>
          </a:bodyPr>
          <a:lstStyle/>
          <a:p>
            <a:r>
              <a:rPr lang="th-TH" sz="4000" b="0" i="0">
                <a:effectLst/>
                <a:latin typeface="TH Sarabun New" panose="020B0500040200020003" pitchFamily="34" charset="-34"/>
                <a:cs typeface="TH Sarabun New" panose="020B0500040200020003" pitchFamily="34" charset="-34"/>
              </a:rPr>
              <a:t>1] ปัญญา จารุศิริ และคณะ “การวิเคราะห์ระบบน้ำใต้ดินกรุงเทพและสระบุรี เพื่อดึงความเย็นจากใต้ดินในการถนอมอาหารในห้องเก็บรักษา.” [</a:t>
            </a:r>
            <a:r>
              <a:rPr lang="en-US" sz="4000" b="0" i="0">
                <a:effectLst/>
                <a:latin typeface="TH Sarabun New" panose="020B0500040200020003" pitchFamily="34" charset="-34"/>
                <a:cs typeface="TH Sarabun New" panose="020B0500040200020003" pitchFamily="34" charset="-34"/>
              </a:rPr>
              <a:t>On-line]. Available: http://www.eatgru.sc.chula.ac.th/Thai/research/pdf/GHP/</a:t>
            </a:r>
            <a:r>
              <a:rPr lang="th-TH" sz="4000" b="0" i="0">
                <a:effectLst/>
                <a:latin typeface="TH Sarabun New" panose="020B0500040200020003" pitchFamily="34" charset="-34"/>
                <a:cs typeface="TH Sarabun New" panose="020B0500040200020003" pitchFamily="34" charset="-34"/>
              </a:rPr>
              <a:t>รายงานฉบับสมบูรณ์.</a:t>
            </a:r>
            <a:r>
              <a:rPr lang="en-US" sz="4000" b="0" i="0">
                <a:effectLst/>
                <a:latin typeface="TH Sarabun New" panose="020B0500040200020003" pitchFamily="34" charset="-34"/>
                <a:cs typeface="TH Sarabun New" panose="020B0500040200020003" pitchFamily="34" charset="-34"/>
              </a:rPr>
              <a:t>pdf</a:t>
            </a:r>
            <a:endParaRPr lang="en-US" sz="4000">
              <a:effectLst/>
              <a:latin typeface="TH Sarabun New" panose="020B0500040200020003" pitchFamily="34" charset="-34"/>
              <a:cs typeface="TH Sarabun New" panose="020B0500040200020003" pitchFamily="34" charset="-34"/>
            </a:endParaRPr>
          </a:p>
          <a:p>
            <a:r>
              <a:rPr lang="en-US" sz="4000" b="0" i="0">
                <a:effectLst/>
                <a:latin typeface="TH Sarabun New" panose="020B0500040200020003" pitchFamily="34" charset="-34"/>
                <a:cs typeface="TH Sarabun New" panose="020B0500040200020003" pitchFamily="34" charset="-34"/>
              </a:rPr>
              <a:t>[2] OMEGA MEASURING INSTRUMENT. “RS485.” Internet: https://www.omi.co.th/th/article/rs485, May. 10, 2017 </a:t>
            </a:r>
            <a:endParaRPr lang="en-US" sz="4000">
              <a:effectLst/>
              <a:latin typeface="TH Sarabun New" panose="020B0500040200020003" pitchFamily="34" charset="-34"/>
              <a:cs typeface="TH Sarabun New" panose="020B0500040200020003" pitchFamily="34" charset="-34"/>
            </a:endParaRPr>
          </a:p>
          <a:p>
            <a:endParaRPr lang="th-TH" sz="4400">
              <a:latin typeface="TH Sarabun New" panose="020B0500040200020003" pitchFamily="34" charset="-34"/>
              <a:cs typeface="TH Sarabun New" panose="020B0500040200020003" pitchFamily="34" charset="-34"/>
            </a:endParaRPr>
          </a:p>
        </p:txBody>
      </p:sp>
      <p:sp>
        <p:nvSpPr>
          <p:cNvPr id="10" name="TextBox 9">
            <a:extLst>
              <a:ext uri="{FF2B5EF4-FFF2-40B4-BE49-F238E27FC236}">
                <a16:creationId xmlns:a16="http://schemas.microsoft.com/office/drawing/2014/main" id="{52E2CC1D-0CCC-DA14-EE7B-67AADB850C12}"/>
              </a:ext>
            </a:extLst>
          </p:cNvPr>
          <p:cNvSpPr txBox="1"/>
          <p:nvPr/>
        </p:nvSpPr>
        <p:spPr>
          <a:xfrm>
            <a:off x="5874869" y="41366889"/>
            <a:ext cx="18525473" cy="769441"/>
          </a:xfrm>
          <a:prstGeom prst="rect">
            <a:avLst/>
          </a:prstGeom>
          <a:noFill/>
        </p:spPr>
        <p:txBody>
          <a:bodyPr wrap="square" lIns="91440" tIns="45720" rIns="91440" bIns="45720" rtlCol="0" anchor="t">
            <a:spAutoFit/>
          </a:bodyPr>
          <a:lstStyle/>
          <a:p>
            <a:pPr algn="ctr"/>
            <a:r>
              <a:rPr lang="en-US" sz="4400">
                <a:latin typeface="TH Sarabun New" panose="020B0500040200020003" pitchFamily="34" charset="-34"/>
                <a:cs typeface="TH Sarabun New"/>
              </a:rPr>
              <a:t>napat.mah@ku.th, thanathorn.s@ku.th, *suphakorn.ph@ku.th, wannawat.ti@ku.th </a:t>
            </a:r>
            <a:endParaRPr lang="en-US" sz="4400">
              <a:latin typeface="TH Sarabun New" panose="020B0500040200020003" pitchFamily="34" charset="-34"/>
              <a:cs typeface="TH Sarabun New" panose="020B0500040200020003" pitchFamily="34" charset="-34"/>
            </a:endParaRPr>
          </a:p>
        </p:txBody>
      </p:sp>
    </p:spTree>
    <p:extLst>
      <p:ext uri="{BB962C8B-B14F-4D97-AF65-F5344CB8AC3E}">
        <p14:creationId xmlns:p14="http://schemas.microsoft.com/office/powerpoint/2010/main" val="14724968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DE5FF7B12B874382E6565053612B7C" ma:contentTypeVersion="13" ma:contentTypeDescription="Create a new document." ma:contentTypeScope="" ma:versionID="99533d25faa32ad388fd5e63f7b6cf78">
  <xsd:schema xmlns:xsd="http://www.w3.org/2001/XMLSchema" xmlns:xs="http://www.w3.org/2001/XMLSchema" xmlns:p="http://schemas.microsoft.com/office/2006/metadata/properties" xmlns:ns2="ba9e0d61-9175-4a7f-8667-4bfc5787427f" xmlns:ns3="b63e352d-a6d6-4d31-8673-c2d36b202737" targetNamespace="http://schemas.microsoft.com/office/2006/metadata/properties" ma:root="true" ma:fieldsID="b2c72f856207e615f083a89fdf92fcc5" ns2:_="" ns3:_="">
    <xsd:import namespace="ba9e0d61-9175-4a7f-8667-4bfc5787427f"/>
    <xsd:import namespace="b63e352d-a6d6-4d31-8673-c2d36b20273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9e0d61-9175-4a7f-8667-4bfc578742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9c6419b-ba21-413d-80ff-ef762860b97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3e352d-a6d6-4d31-8673-c2d36b202737"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4658583-8d07-4856-9b2d-b8f7864aeaea}" ma:internalName="TaxCatchAll" ma:showField="CatchAllData" ma:web="b63e352d-a6d6-4d31-8673-c2d36b2027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a9e0d61-9175-4a7f-8667-4bfc5787427f">
      <Terms xmlns="http://schemas.microsoft.com/office/infopath/2007/PartnerControls"/>
    </lcf76f155ced4ddcb4097134ff3c332f>
    <TaxCatchAll xmlns="b63e352d-a6d6-4d31-8673-c2d36b202737" xsi:nil="true"/>
  </documentManagement>
</p:properties>
</file>

<file path=customXml/itemProps1.xml><?xml version="1.0" encoding="utf-8"?>
<ds:datastoreItem xmlns:ds="http://schemas.openxmlformats.org/officeDocument/2006/customXml" ds:itemID="{8D7A4571-6255-4094-81AD-C693B48D85A5}">
  <ds:schemaRefs>
    <ds:schemaRef ds:uri="b63e352d-a6d6-4d31-8673-c2d36b202737"/>
    <ds:schemaRef ds:uri="ba9e0d61-9175-4a7f-8667-4bfc5787427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F7EF94-60ED-49B5-84A8-C947D7A9D4AD}">
  <ds:schemaRefs>
    <ds:schemaRef ds:uri="http://schemas.microsoft.com/sharepoint/v3/contenttype/forms"/>
  </ds:schemaRefs>
</ds:datastoreItem>
</file>

<file path=customXml/itemProps3.xml><?xml version="1.0" encoding="utf-8"?>
<ds:datastoreItem xmlns:ds="http://schemas.openxmlformats.org/officeDocument/2006/customXml" ds:itemID="{954EB329-9674-44F7-8AE1-023C07501E09}">
  <ds:schemaRefs>
    <ds:schemaRef ds:uri="b63e352d-a6d6-4d31-8673-c2d36b202737"/>
    <ds:schemaRef ds:uri="ba9e0d61-9175-4a7f-8667-4bfc5787427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AUNGKARN KUMCHOO</dc:creator>
  <cp:revision>1</cp:revision>
  <dcterms:created xsi:type="dcterms:W3CDTF">2024-03-04T06:18:28Z</dcterms:created>
  <dcterms:modified xsi:type="dcterms:W3CDTF">2024-04-18T15:02:04Z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0x010100D0DE5FF7B12B874382E6565053612B7C</vt:lpwstr>
  </property>
  <property fmtid="{D5CDD505-2E9C-101B-9397-08002B2CF9AE}" pid="3" name="MediaServiceImageTags">
    <vt:lpwstr/>
  </property>
</Properties>
</file>